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76" r:id="rId4"/>
    <p:sldMasterId id="2147483695" r:id="rId5"/>
    <p:sldMasterId id="2147483699" r:id="rId6"/>
    <p:sldMasterId id="2147483704" r:id="rId7"/>
    <p:sldMasterId id="2147483779" r:id="rId8"/>
    <p:sldMasterId id="2147483784" r:id="rId9"/>
    <p:sldMasterId id="2147483794" r:id="rId10"/>
    <p:sldMasterId id="2147483828" r:id="rId11"/>
    <p:sldMasterId id="2147483917" r:id="rId12"/>
    <p:sldMasterId id="2147483950" r:id="rId13"/>
    <p:sldMasterId id="2147484149" r:id="rId14"/>
    <p:sldMasterId id="2147484151" r:id="rId15"/>
    <p:sldMasterId id="2147484157" r:id="rId16"/>
  </p:sldMasterIdLst>
  <p:notesMasterIdLst>
    <p:notesMasterId r:id="rId36"/>
  </p:notesMasterIdLst>
  <p:sldIdLst>
    <p:sldId id="4748" r:id="rId17"/>
    <p:sldId id="258" r:id="rId18"/>
    <p:sldId id="259" r:id="rId19"/>
    <p:sldId id="260" r:id="rId20"/>
    <p:sldId id="4716" r:id="rId21"/>
    <p:sldId id="256" r:id="rId22"/>
    <p:sldId id="4746" r:id="rId23"/>
    <p:sldId id="4747" r:id="rId24"/>
    <p:sldId id="4724" r:id="rId25"/>
    <p:sldId id="4719" r:id="rId26"/>
    <p:sldId id="4720" r:id="rId27"/>
    <p:sldId id="257" r:id="rId28"/>
    <p:sldId id="4731" r:id="rId29"/>
    <p:sldId id="4732" r:id="rId30"/>
    <p:sldId id="4728" r:id="rId31"/>
    <p:sldId id="4721" r:id="rId32"/>
    <p:sldId id="4733" r:id="rId33"/>
    <p:sldId id="4734" r:id="rId34"/>
    <p:sldId id="47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EEF3F8"/>
    <a:srgbClr val="63C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viewProps" Target="viewProps.xml"/><Relationship Id="rId21" Type="http://schemas.openxmlformats.org/officeDocument/2006/relationships/slide" Target="slides/slide5.xml"/><Relationship Id="rId34" Type="http://schemas.openxmlformats.org/officeDocument/2006/relationships/slide" Target="slides/slide18.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Extensions</c:v>
                </c:pt>
              </c:strCache>
            </c:strRef>
          </c:tx>
          <c:spPr>
            <a:solidFill>
              <a:srgbClr val="003B5C"/>
            </a:solidFill>
            <a:effectLst/>
          </c:spPr>
          <c:invertIfNegative val="0"/>
          <c:cat>
            <c:strRef>
              <c:f>Sheet1!$A$2:$A$7</c:f>
              <c:strCache>
                <c:ptCount val="6"/>
                <c:pt idx="0">
                  <c:v>Extns</c:v>
                </c:pt>
                <c:pt idx="1">
                  <c:v>Calls</c:v>
                </c:pt>
                <c:pt idx="2">
                  <c:v>OutCalls</c:v>
                </c:pt>
                <c:pt idx="3">
                  <c:v>In</c:v>
                </c:pt>
                <c:pt idx="4">
                  <c:v>Out &gt;10</c:v>
                </c:pt>
                <c:pt idx="5">
                  <c:v>Inc &gt;10</c:v>
                </c:pt>
              </c:strCache>
            </c:strRef>
          </c:cat>
          <c:val>
            <c:numRef>
              <c:f>Sheet1!$B$2:$B$7</c:f>
              <c:numCache>
                <c:formatCode>General</c:formatCode>
                <c:ptCount val="6"/>
                <c:pt idx="0">
                  <c:v>627</c:v>
                </c:pt>
                <c:pt idx="1">
                  <c:v>86827</c:v>
                </c:pt>
                <c:pt idx="2">
                  <c:v>29549</c:v>
                </c:pt>
                <c:pt idx="3">
                  <c:v>57278</c:v>
                </c:pt>
                <c:pt idx="4">
                  <c:v>263</c:v>
                </c:pt>
                <c:pt idx="5">
                  <c:v>332</c:v>
                </c:pt>
              </c:numCache>
            </c:numRef>
          </c:val>
          <c:extLst>
            <c:ext xmlns:c16="http://schemas.microsoft.com/office/drawing/2014/chart" uri="{C3380CC4-5D6E-409C-BE32-E72D297353CC}">
              <c16:uniqueId val="{00000000-63C0-438C-8452-28AE5410A018}"/>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777777"/>
                </a:solidFill>
                <a:latin typeface="Arial"/>
              </a:defRPr>
            </a:pPr>
            <a:endParaRPr lang="en-US"/>
          </a:p>
        </c:txPr>
        <c:crossAx val="2094734552"/>
        <c:crosses val="autoZero"/>
        <c:auto val="1"/>
        <c:lblAlgn val="ctr"/>
        <c:lblOffset val="100"/>
        <c:noMultiLvlLbl val="1"/>
      </c:catAx>
      <c:valAx>
        <c:axId val="2094734552"/>
        <c:scaling>
          <c:orientation val="minMax"/>
          <c:max val="10"/>
          <c:min val="0"/>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777777"/>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900" b="0" i="0" u="none" strike="noStrike">
                <a:solidFill>
                  <a:srgbClr val="003B5C"/>
                </a:solidFill>
                <a:latin typeface="Arial"/>
              </a:defRPr>
            </a:pPr>
            <a:r>
              <a:rPr lang="en-US" sz="900" b="0" i="0" u="none" strike="noStrike">
                <a:solidFill>
                  <a:srgbClr val="003B5C"/>
                </a:solidFill>
                <a:latin typeface="Arial"/>
              </a:rPr>
              <a:t>Extension Type Distribution</a:t>
            </a:r>
          </a:p>
        </c:rich>
      </c:tx>
      <c:overlay val="0"/>
    </c:title>
    <c:autoTitleDeleted val="0"/>
    <c:plotArea>
      <c:layout/>
      <c:barChart>
        <c:barDir val="col"/>
        <c:grouping val="clustered"/>
        <c:varyColors val="0"/>
        <c:ser>
          <c:idx val="0"/>
          <c:order val="0"/>
          <c:tx>
            <c:strRef>
              <c:f>Sheet1!$B$1</c:f>
              <c:strCache>
                <c:ptCount val="1"/>
                <c:pt idx="0">
                  <c:v>Extensions</c:v>
                </c:pt>
              </c:strCache>
            </c:strRef>
          </c:tx>
          <c:spPr>
            <a:solidFill>
              <a:srgbClr val="003B5C"/>
            </a:solidFill>
            <a:effectLst/>
          </c:spPr>
          <c:invertIfNegative val="0"/>
          <c:dPt>
            <c:idx val="0"/>
            <c:invertIfNegative val="0"/>
            <c:bubble3D val="0"/>
            <c:extLst>
              <c:ext xmlns:c16="http://schemas.microsoft.com/office/drawing/2014/chart" uri="{C3380CC4-5D6E-409C-BE32-E72D297353CC}">
                <c16:uniqueId val="{00000001-8E77-413D-AB39-DC5415E4D7B8}"/>
              </c:ext>
            </c:extLst>
          </c:dPt>
          <c:dPt>
            <c:idx val="1"/>
            <c:invertIfNegative val="0"/>
            <c:bubble3D val="0"/>
            <c:extLst>
              <c:ext xmlns:c16="http://schemas.microsoft.com/office/drawing/2014/chart" uri="{C3380CC4-5D6E-409C-BE32-E72D297353CC}">
                <c16:uniqueId val="{00000003-8E77-413D-AB39-DC5415E4D7B8}"/>
              </c:ext>
            </c:extLst>
          </c:dPt>
          <c:dPt>
            <c:idx val="2"/>
            <c:invertIfNegative val="0"/>
            <c:bubble3D val="0"/>
            <c:extLst>
              <c:ext xmlns:c16="http://schemas.microsoft.com/office/drawing/2014/chart" uri="{C3380CC4-5D6E-409C-BE32-E72D297353CC}">
                <c16:uniqueId val="{00000005-8E77-413D-AB39-DC5415E4D7B8}"/>
              </c:ext>
            </c:extLst>
          </c:dPt>
          <c:dPt>
            <c:idx val="3"/>
            <c:invertIfNegative val="0"/>
            <c:bubble3D val="0"/>
            <c:extLst>
              <c:ext xmlns:c16="http://schemas.microsoft.com/office/drawing/2014/chart" uri="{C3380CC4-5D6E-409C-BE32-E72D297353CC}">
                <c16:uniqueId val="{00000007-8E77-413D-AB39-DC5415E4D7B8}"/>
              </c:ext>
            </c:extLst>
          </c:dPt>
          <c:dLbls>
            <c:numFmt formatCode="#,##0" sourceLinked="0"/>
            <c:spPr>
              <a:noFill/>
              <a:ln>
                <a:noFill/>
              </a:ln>
              <a:effectLst/>
            </c:spPr>
            <c:txPr>
              <a:bodyPr/>
              <a:lstStyle/>
              <a:p>
                <a:pPr>
                  <a:defRPr sz="800" b="0" i="0" u="none" strike="noStrike">
                    <a:solidFill>
                      <a:srgbClr val="003B5C"/>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Analog</c:v>
                </c:pt>
                <c:pt idx="1">
                  <c:v>Hybrid</c:v>
                </c:pt>
                <c:pt idx="2">
                  <c:v>Digital</c:v>
                </c:pt>
                <c:pt idx="3">
                  <c:v>IP</c:v>
                </c:pt>
              </c:strCache>
            </c:strRef>
          </c:cat>
          <c:val>
            <c:numRef>
              <c:f>Sheet1!$B$2:$B$5</c:f>
              <c:numCache>
                <c:formatCode>General</c:formatCode>
                <c:ptCount val="4"/>
                <c:pt idx="0">
                  <c:v>135</c:v>
                </c:pt>
                <c:pt idx="1">
                  <c:v>0</c:v>
                </c:pt>
                <c:pt idx="2">
                  <c:v>0</c:v>
                </c:pt>
                <c:pt idx="3">
                  <c:v>793</c:v>
                </c:pt>
              </c:numCache>
            </c:numRef>
          </c:val>
          <c:extLst>
            <c:ext xmlns:c16="http://schemas.microsoft.com/office/drawing/2014/chart" uri="{C3380CC4-5D6E-409C-BE32-E72D297353CC}">
              <c16:uniqueId val="{00000008-8E77-413D-AB39-DC5415E4D7B8}"/>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800" b="0" i="0" u="none" strike="noStrike">
                <a:solidFill>
                  <a:srgbClr val="003B5C"/>
                </a:solidFill>
                <a:latin typeface="Arial"/>
              </a:defRPr>
            </a:pPr>
            <a:r>
              <a:rPr lang="en-US" sz="800" b="0" i="0" u="none" strike="noStrike">
                <a:solidFill>
                  <a:srgbClr val="003B5C"/>
                </a:solidFill>
                <a:latin typeface="Arial"/>
              </a:rPr>
              <a:t>Trunk Type Distribution</a:t>
            </a:r>
          </a:p>
        </c:rich>
      </c:tx>
      <c:overlay val="0"/>
    </c:title>
    <c:autoTitleDeleted val="0"/>
    <c:plotArea>
      <c:layout/>
      <c:barChart>
        <c:barDir val="col"/>
        <c:grouping val="clustered"/>
        <c:varyColors val="0"/>
        <c:ser>
          <c:idx val="0"/>
          <c:order val="0"/>
          <c:tx>
            <c:strRef>
              <c:f>Sheet1!$B$1</c:f>
              <c:strCache>
                <c:ptCount val="1"/>
                <c:pt idx="0">
                  <c:v>Trunks</c:v>
                </c:pt>
              </c:strCache>
            </c:strRef>
          </c:tx>
          <c:spPr>
            <a:solidFill>
              <a:srgbClr val="003B5C"/>
            </a:solidFill>
            <a:effectLst/>
          </c:spPr>
          <c:invertIfNegative val="0"/>
          <c:cat>
            <c:strRef>
              <c:f>Sheet1!$A$2:$A$5</c:f>
              <c:strCache>
                <c:ptCount val="4"/>
                <c:pt idx="0">
                  <c:v>Analog</c:v>
                </c:pt>
                <c:pt idx="1">
                  <c:v>Hybrid</c:v>
                </c:pt>
                <c:pt idx="2">
                  <c:v>Digital</c:v>
                </c:pt>
                <c:pt idx="3">
                  <c:v>IP</c:v>
                </c:pt>
              </c:strCache>
            </c:strRef>
          </c:cat>
          <c:val>
            <c:numRef>
              <c:f>Sheet1!$B$2:$B$5</c:f>
              <c:numCache>
                <c:formatCode>General</c:formatCode>
                <c:ptCount val="4"/>
                <c:pt idx="3">
                  <c:v>4</c:v>
                </c:pt>
              </c:numCache>
            </c:numRef>
          </c:val>
          <c:extLst>
            <c:ext xmlns:c16="http://schemas.microsoft.com/office/drawing/2014/chart" uri="{C3380CC4-5D6E-409C-BE32-E72D297353CC}">
              <c16:uniqueId val="{00000000-05DF-472D-9501-2C85DF66993F}"/>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max val="5"/>
          <c:min val="0"/>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E1F8-97CC-9FD4-C34A-D25C836B4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9F52A-1414-86F3-8195-2B72B7FCB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57882-8A0B-B1C6-72EA-FF3A4BB07A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03B998-BDF0-BD3F-D064-FA5DC06B09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744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B6E6-A32D-D667-6EAE-A17FF3E4F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8833E-7A8F-41BE-2F6F-E649F1AAB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146CE-314A-F6FF-D063-1CFA34138A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271707-8FB7-B026-9E65-B35392187C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497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versation Flow">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547448" y="1544128"/>
            <a:ext cx="5358243" cy="5017862"/>
          </a:xfrm>
        </p:spPr>
        <p:txBody>
          <a:bodyPr/>
          <a:lstStyle>
            <a:lvl2pPr>
              <a:defRPr>
                <a:solidFill>
                  <a:srgbClr val="63C1EA"/>
                </a:solidFill>
              </a:defRPr>
            </a:lvl2pPr>
            <a:lvl4pPr>
              <a:defRPr>
                <a:solidFill>
                  <a:srgbClr val="63C1E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Conversation Flow</a:t>
            </a:r>
            <a:endParaRPr lang="en-US" b="0">
              <a:solidFill>
                <a:srgbClr val="003B5C"/>
              </a:solidFill>
            </a:endParaRPr>
          </a:p>
        </p:txBody>
      </p:sp>
      <p:pic>
        <p:nvPicPr>
          <p:cNvPr id="6" name="Picture 5">
            <a:extLst>
              <a:ext uri="{FF2B5EF4-FFF2-40B4-BE49-F238E27FC236}">
                <a16:creationId xmlns:a16="http://schemas.microsoft.com/office/drawing/2014/main" id="{00699970-7EB2-C39B-9B3B-3E2F6759C8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4010" y="2815478"/>
            <a:ext cx="4152836" cy="3490881"/>
          </a:xfrm>
          <a:prstGeom prst="rect">
            <a:avLst/>
          </a:prstGeom>
        </p:spPr>
      </p:pic>
      <p:sp>
        <p:nvSpPr>
          <p:cNvPr id="7" name="Rectangle 6">
            <a:extLst>
              <a:ext uri="{FF2B5EF4-FFF2-40B4-BE49-F238E27FC236}">
                <a16:creationId xmlns:a16="http://schemas.microsoft.com/office/drawing/2014/main" id="{C79E907D-CD88-18D3-6BF3-03E3CCED5F40}"/>
              </a:ext>
            </a:extLst>
          </p:cNvPr>
          <p:cNvSpPr/>
          <p:nvPr/>
        </p:nvSpPr>
        <p:spPr>
          <a:xfrm>
            <a:off x="955584" y="2024033"/>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68028637"/>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7183" r="31065"/>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97239367"/>
      </p:ext>
    </p:extLst>
  </p:cSld>
  <p:clrMapOvr>
    <a:masterClrMapping/>
  </p:clrMapOvr>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855694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20574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4065352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9098246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3590197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3171788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Tree>
    <p:extLst>
      <p:ext uri="{BB962C8B-B14F-4D97-AF65-F5344CB8AC3E}">
        <p14:creationId xmlns:p14="http://schemas.microsoft.com/office/powerpoint/2010/main" val="19451070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6866F-5B42-F2CC-5349-44CD0659EF21}"/>
              </a:ext>
            </a:extLst>
          </p:cNvPr>
          <p:cNvPicPr>
            <a:picLocks noChangeAspect="1"/>
          </p:cNvPicPr>
          <p:nvPr userDrawn="1"/>
        </p:nvPicPr>
        <p:blipFill>
          <a:blip r:embed="rId2"/>
          <a:stretch>
            <a:fillRect/>
          </a:stretch>
        </p:blipFill>
        <p:spPr>
          <a:xfrm>
            <a:off x="10547927" y="6176705"/>
            <a:ext cx="1279992" cy="509916"/>
          </a:xfrm>
          <a:prstGeom prst="rect">
            <a:avLst/>
          </a:prstGeom>
        </p:spPr>
      </p:pic>
    </p:spTree>
    <p:extLst>
      <p:ext uri="{BB962C8B-B14F-4D97-AF65-F5344CB8AC3E}">
        <p14:creationId xmlns:p14="http://schemas.microsoft.com/office/powerpoint/2010/main" val="139035960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a grey cloud  Description automatically generated">
            <a:extLst>
              <a:ext uri="{FF2B5EF4-FFF2-40B4-BE49-F238E27FC236}">
                <a16:creationId xmlns:a16="http://schemas.microsoft.com/office/drawing/2014/main" id="{E36EFAE8-7544-BD23-774B-BEFEFBA6059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2978495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033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F9A7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  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302030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9134" r="29134"/>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68636284"/>
      </p:ext>
    </p:extLst>
  </p:cSld>
  <p:clrMapOvr>
    <a:masterClrMapping/>
  </p:clrMapOvr>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1674830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912056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22515306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1490247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1890591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2625073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1361092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  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170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30810858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3" name="Picture 2" descr="A blue and orange clouds  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84923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p:nvCxnSpPr>
        <p:spPr>
          <a:xfrm>
            <a:off x="2500692" y="2423245"/>
            <a:ext cx="1677972" cy="0"/>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p:nvCxnSpPr>
        <p:spPr>
          <a:xfrm>
            <a:off x="7924808" y="2423245"/>
            <a:ext cx="1677972" cy="0"/>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3141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3" name="Picture 2" descr="A blue and orange clouds  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082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3" name="Picture 2" descr="A blue and orange clouds  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6182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3" name="Picture 2" descr="A blue and orange clouds  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496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5" name="Picture 4" descr="A white text on a black background  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30525668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B5C"/>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  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31597877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12" name="Picture 11" descr="A white text on a black background  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30056850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566348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2793795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23164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3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68F10-F480-5439-7F31-D1B6D775F39C}"/>
              </a:ext>
            </a:extLst>
          </p:cNvPr>
          <p:cNvSpPr>
            <a:spLocks noGrp="1"/>
          </p:cNvSpPr>
          <p:nvPr>
            <p:ph type="title"/>
          </p:nvPr>
        </p:nvSpPr>
        <p:spPr>
          <a:xfrm>
            <a:off x="423627" y="313367"/>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2591836"/>
      </p:ext>
    </p:extLst>
  </p:cSld>
  <p:clrMapOvr>
    <a:masterClrMapping/>
  </p:clrMapOvr>
  <p:hf hdr="0"/>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5007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152618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19231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2027193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38579976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3261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0129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492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10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00B05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  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26659258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529986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ue and orange clouds  Description automatically generated">
            <a:extLst>
              <a:ext uri="{FF2B5EF4-FFF2-40B4-BE49-F238E27FC236}">
                <a16:creationId xmlns:a16="http://schemas.microsoft.com/office/drawing/2014/main" id="{BA2C5635-6251-F565-E23D-5B1FDF5F84A3}"/>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4024753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33401175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35614962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3994067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11669146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31065677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23756133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  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3537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14749519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D45C5C4E-CC8F-AC1C-75D9-AC6D5A952822}"/>
              </a:ext>
            </a:extLst>
          </p:cNvPr>
          <p:cNvPicPr>
            <a:picLocks noChangeAspect="1"/>
          </p:cNvPicPr>
          <p:nvPr userDrawn="1"/>
        </p:nvPicPr>
        <p:blipFill>
          <a:blip r:embed="rId2"/>
          <a:stretch>
            <a:fillRect/>
          </a:stretch>
        </p:blipFill>
        <p:spPr>
          <a:xfrm>
            <a:off x="10394772" y="6082652"/>
            <a:ext cx="1372355" cy="546711"/>
          </a:xfrm>
          <a:prstGeom prst="rect">
            <a:avLst/>
          </a:prstGeom>
        </p:spPr>
      </p:pic>
    </p:spTree>
    <p:extLst>
      <p:ext uri="{BB962C8B-B14F-4D97-AF65-F5344CB8AC3E}">
        <p14:creationId xmlns:p14="http://schemas.microsoft.com/office/powerpoint/2010/main" val="19268487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C9801EA-CA04-31C4-7B09-B9355F474903}"/>
              </a:ext>
            </a:extLst>
          </p:cNvPr>
          <p:cNvPicPr>
            <a:picLocks noChangeAspect="1"/>
          </p:cNvPicPr>
          <p:nvPr userDrawn="1"/>
        </p:nvPicPr>
        <p:blipFill>
          <a:blip r:embed="rId2"/>
          <a:stretch>
            <a:fillRect/>
          </a:stretch>
        </p:blipFill>
        <p:spPr>
          <a:xfrm>
            <a:off x="10394772" y="6082652"/>
            <a:ext cx="1344646" cy="535672"/>
          </a:xfrm>
          <a:prstGeom prst="rect">
            <a:avLst/>
          </a:prstGeom>
        </p:spPr>
      </p:pic>
    </p:spTree>
    <p:extLst>
      <p:ext uri="{BB962C8B-B14F-4D97-AF65-F5344CB8AC3E}">
        <p14:creationId xmlns:p14="http://schemas.microsoft.com/office/powerpoint/2010/main" val="3935419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text and orange dots  Description automatically generated">
            <a:extLst>
              <a:ext uri="{FF2B5EF4-FFF2-40B4-BE49-F238E27FC236}">
                <a16:creationId xmlns:a16="http://schemas.microsoft.com/office/drawing/2014/main" id="{76DE7936-5303-72D4-6F7A-34DBA8E8BCBF}"/>
              </a:ext>
            </a:extLst>
          </p:cNvPr>
          <p:cNvPicPr>
            <a:picLocks noChangeAspect="1"/>
          </p:cNvPicPr>
          <p:nvPr userDrawn="1"/>
        </p:nvPicPr>
        <p:blipFill>
          <a:blip r:embed="rId2"/>
          <a:stretch>
            <a:fillRect/>
          </a:stretch>
        </p:blipFill>
        <p:spPr>
          <a:xfrm>
            <a:off x="9498532" y="5460521"/>
            <a:ext cx="2586847" cy="1293962"/>
          </a:xfrm>
          <a:prstGeom prst="rect">
            <a:avLst/>
          </a:prstGeom>
        </p:spPr>
      </p:pic>
    </p:spTree>
    <p:extLst>
      <p:ext uri="{BB962C8B-B14F-4D97-AF65-F5344CB8AC3E}">
        <p14:creationId xmlns:p14="http://schemas.microsoft.com/office/powerpoint/2010/main" val="18931174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1B8344-55BA-FB64-B760-D8857480183C}"/>
              </a:ext>
            </a:extLst>
          </p:cNvPr>
          <p:cNvPicPr>
            <a:picLocks noChangeAspect="1"/>
          </p:cNvPicPr>
          <p:nvPr userDrawn="1"/>
        </p:nvPicPr>
        <p:blipFill>
          <a:blip r:embed="rId2"/>
          <a:stretch>
            <a:fillRect/>
          </a:stretch>
        </p:blipFill>
        <p:spPr>
          <a:xfrm>
            <a:off x="10394772" y="6082652"/>
            <a:ext cx="1289228" cy="513595"/>
          </a:xfrm>
          <a:prstGeom prst="rect">
            <a:avLst/>
          </a:prstGeom>
        </p:spPr>
      </p:pic>
    </p:spTree>
    <p:extLst>
      <p:ext uri="{BB962C8B-B14F-4D97-AF65-F5344CB8AC3E}">
        <p14:creationId xmlns:p14="http://schemas.microsoft.com/office/powerpoint/2010/main" val="23525468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B9389F7-A8FC-2CF3-EE98-490F62EC8DD2}"/>
              </a:ext>
            </a:extLst>
          </p:cNvPr>
          <p:cNvPicPr>
            <a:picLocks noChangeAspect="1"/>
          </p:cNvPicPr>
          <p:nvPr userDrawn="1"/>
        </p:nvPicPr>
        <p:blipFill>
          <a:blip r:embed="rId2"/>
          <a:stretch>
            <a:fillRect/>
          </a:stretch>
        </p:blipFill>
        <p:spPr>
          <a:xfrm>
            <a:off x="10394772" y="6082652"/>
            <a:ext cx="1289228" cy="513595"/>
          </a:xfrm>
          <a:prstGeom prst="rect">
            <a:avLst/>
          </a:prstGeom>
        </p:spPr>
      </p:pic>
    </p:spTree>
    <p:extLst>
      <p:ext uri="{BB962C8B-B14F-4D97-AF65-F5344CB8AC3E}">
        <p14:creationId xmlns:p14="http://schemas.microsoft.com/office/powerpoint/2010/main" val="5202250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5" name="Picture 4" descr="A white text on a black background  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20578887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B5C"/>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  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17291423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12" name="Picture 11" descr="A white text on a black background  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36162509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95572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663400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729129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C64C-DF00-FD97-E114-4C86DB092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7EE57-0490-9D2B-A6B6-A70A46BC9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AC4B-402D-F38D-09C4-114FA6A93640}"/>
              </a:ext>
            </a:extLst>
          </p:cNvPr>
          <p:cNvSpPr>
            <a:spLocks noGrp="1"/>
          </p:cNvSpPr>
          <p:nvPr>
            <p:ph type="dt" sz="half" idx="10"/>
          </p:nvPr>
        </p:nvSpPr>
        <p:spPr/>
        <p:txBody>
          <a:bodyPr/>
          <a:lstStyle/>
          <a:p>
            <a:fld id="{8D5ACDE1-7107-48CE-95EB-B98676934A24}" type="datetimeFigureOut">
              <a:rPr lang="en-US" smtClean="0"/>
              <a:t>5/19/2026</a:t>
            </a:fld>
            <a:endParaRPr lang="en-US"/>
          </a:p>
        </p:txBody>
      </p:sp>
      <p:sp>
        <p:nvSpPr>
          <p:cNvPr id="5" name="Footer Placeholder 4">
            <a:extLst>
              <a:ext uri="{FF2B5EF4-FFF2-40B4-BE49-F238E27FC236}">
                <a16:creationId xmlns:a16="http://schemas.microsoft.com/office/drawing/2014/main" id="{D4FA66E0-13B7-5201-F58A-4D0C11797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02A2B-C4F1-D66F-C1F4-2BE2ECEA291D}"/>
              </a:ext>
            </a:extLst>
          </p:cNvPr>
          <p:cNvSpPr>
            <a:spLocks noGrp="1"/>
          </p:cNvSpPr>
          <p:nvPr>
            <p:ph type="sldNum" sz="quarter" idx="12"/>
          </p:nvPr>
        </p:nvSpPr>
        <p:spPr/>
        <p:txBody>
          <a:bodyPr/>
          <a:lstStyle/>
          <a:p>
            <a:fld id="{4BD1399D-DC0B-4D5B-B646-8863A934ED4C}" type="slidenum">
              <a:rPr lang="en-US" smtClean="0"/>
              <a:t>‹#›</a:t>
            </a:fld>
            <a:endParaRPr lang="en-US"/>
          </a:p>
        </p:txBody>
      </p:sp>
    </p:spTree>
    <p:extLst>
      <p:ext uri="{BB962C8B-B14F-4D97-AF65-F5344CB8AC3E}">
        <p14:creationId xmlns:p14="http://schemas.microsoft.com/office/powerpoint/2010/main" val="35748716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0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a:noFill/>
        </p:spPr>
        <p:txBody>
          <a:bodyPr/>
          <a:lstStyle/>
          <a:p>
            <a:r>
              <a:rPr lang="en-US"/>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a:cxnSpLocks/>
          </p:cNvCxnSpPr>
          <p:nvPr userDrawn="1"/>
        </p:nvCxnSpPr>
        <p:spPr>
          <a:xfrm>
            <a:off x="0" y="6050617"/>
            <a:ext cx="3717985"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41070427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0925603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502049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10961038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492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5478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916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53620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5143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6716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  Description automatically generated">
            <a:extLst>
              <a:ext uri="{FF2B5EF4-FFF2-40B4-BE49-F238E27FC236}">
                <a16:creationId xmlns:a16="http://schemas.microsoft.com/office/drawing/2014/main" id="{C2DC0BF3-3144-6CE6-5CAD-B1C8F6DC15EC}"/>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12258787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6922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10;&#10;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6488" y="1109184"/>
            <a:ext cx="2129475" cy="837434"/>
          </a:xfrm>
          <a:prstGeom prst="rect">
            <a:avLst/>
          </a:prstGeom>
        </p:spPr>
      </p:pic>
    </p:spTree>
    <p:extLst>
      <p:ext uri="{BB962C8B-B14F-4D97-AF65-F5344CB8AC3E}">
        <p14:creationId xmlns:p14="http://schemas.microsoft.com/office/powerpoint/2010/main" val="1654428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logo with white text and green circles&#10;&#10;Description automatically generated">
            <a:extLst>
              <a:ext uri="{FF2B5EF4-FFF2-40B4-BE49-F238E27FC236}">
                <a16:creationId xmlns:a16="http://schemas.microsoft.com/office/drawing/2014/main" id="{AC9F536C-48D6-767E-89F6-D35AFA08C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8305" y="1716656"/>
            <a:ext cx="2071649" cy="814693"/>
          </a:xfrm>
          <a:prstGeom prst="rect">
            <a:avLst/>
          </a:prstGeom>
        </p:spPr>
      </p:pic>
    </p:spTree>
    <p:extLst>
      <p:ext uri="{BB962C8B-B14F-4D97-AF65-F5344CB8AC3E}">
        <p14:creationId xmlns:p14="http://schemas.microsoft.com/office/powerpoint/2010/main" val="24439084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133650" y="20247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5" name="Picture 4" descr="A logo with white text and green circles&#10;&#10;Description automatically generated">
            <a:extLst>
              <a:ext uri="{FF2B5EF4-FFF2-40B4-BE49-F238E27FC236}">
                <a16:creationId xmlns:a16="http://schemas.microsoft.com/office/drawing/2014/main" id="{AFA7359E-F3A3-8A2B-5A3E-8E42B970B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035" y="1120121"/>
            <a:ext cx="1963233" cy="772058"/>
          </a:xfrm>
          <a:prstGeom prst="rect">
            <a:avLst/>
          </a:prstGeom>
        </p:spPr>
      </p:pic>
    </p:spTree>
    <p:extLst>
      <p:ext uri="{BB962C8B-B14F-4D97-AF65-F5344CB8AC3E}">
        <p14:creationId xmlns:p14="http://schemas.microsoft.com/office/powerpoint/2010/main" val="6323054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5ED-8B96-417C-F664-00DB54E42A64}"/>
              </a:ext>
            </a:extLst>
          </p:cNvPr>
          <p:cNvSpPr>
            <a:spLocks noGrp="1"/>
          </p:cNvSpPr>
          <p:nvPr>
            <p:ph type="title"/>
          </p:nvPr>
        </p:nvSpPr>
        <p:spPr>
          <a:xfrm>
            <a:off x="838200" y="3108324"/>
            <a:ext cx="10515600" cy="1325563"/>
          </a:xfrm>
          <a:prstGeom prst="rect">
            <a:avLst/>
          </a:prstGeom>
        </p:spPr>
        <p:txBody>
          <a:bodyPr/>
          <a:lstStyle>
            <a:lvl1pPr>
              <a:defRPr b="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2B10D3A-E1F3-7D5D-7895-E77872265A10}"/>
              </a:ext>
            </a:extLst>
          </p:cNvPr>
          <p:cNvSpPr>
            <a:spLocks noGrp="1"/>
          </p:cNvSpPr>
          <p:nvPr>
            <p:ph type="subTitle" idx="1" hasCustomPrompt="1"/>
          </p:nvPr>
        </p:nvSpPr>
        <p:spPr>
          <a:xfrm>
            <a:off x="838200" y="4433887"/>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1009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Tree>
    <p:extLst>
      <p:ext uri="{BB962C8B-B14F-4D97-AF65-F5344CB8AC3E}">
        <p14:creationId xmlns:p14="http://schemas.microsoft.com/office/powerpoint/2010/main" val="18671073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033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F9A7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42138052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1694579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2036348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845291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a grey cloud  Description automatically generated">
            <a:extLst>
              <a:ext uri="{FF2B5EF4-FFF2-40B4-BE49-F238E27FC236}">
                <a16:creationId xmlns:a16="http://schemas.microsoft.com/office/drawing/2014/main" id="{E36EFAE8-7544-BD23-774B-BEFEFBA6059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4" name="Picture 3" descr="A logo with blue and green circles  Description automatically generated">
            <a:extLst>
              <a:ext uri="{FF2B5EF4-FFF2-40B4-BE49-F238E27FC236}">
                <a16:creationId xmlns:a16="http://schemas.microsoft.com/office/drawing/2014/main" id="{18C2C34B-0ECF-7387-9F72-B704F43A752F}"/>
              </a:ext>
            </a:extLst>
          </p:cNvPr>
          <p:cNvPicPr>
            <a:picLocks noChangeAspect="1"/>
          </p:cNvPicPr>
          <p:nvPr userDrawn="1"/>
        </p:nvPicPr>
        <p:blipFill>
          <a:blip r:embed="rId3"/>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767413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3546534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18324331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5929645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38323703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10;&#10;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227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5676744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5391191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5065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4509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43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ack background with a grey cloud  Description automatically generated">
            <a:extLst>
              <a:ext uri="{FF2B5EF4-FFF2-40B4-BE49-F238E27FC236}">
                <a16:creationId xmlns:a16="http://schemas.microsoft.com/office/drawing/2014/main" id="{D3B04218-4DDE-549B-F8BB-D027D080D675}"/>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5" name="Picture 4" descr="A logo with blue and green circles  Description automatically generated">
            <a:extLst>
              <a:ext uri="{FF2B5EF4-FFF2-40B4-BE49-F238E27FC236}">
                <a16:creationId xmlns:a16="http://schemas.microsoft.com/office/drawing/2014/main" id="{6EAC3347-0D40-C3CC-EACA-FEAD3CE38BA4}"/>
              </a:ext>
            </a:extLst>
          </p:cNvPr>
          <p:cNvPicPr>
            <a:picLocks noChangeAspect="1"/>
          </p:cNvPicPr>
          <p:nvPr userDrawn="1"/>
        </p:nvPicPr>
        <p:blipFill>
          <a:blip r:embed="rId3"/>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297197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5" name="Picture 4" descr="A white text on a black background&#10;&#10;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10302297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3A5F"/>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18049041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12" name="Picture 11" descr="A white text on a black background&#10;&#10;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28476347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998645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4147991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3635961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5685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33896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6208769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64818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314535" y="1667520"/>
            <a:ext cx="5037827" cy="450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Agenda</a:t>
            </a:r>
            <a:endParaRPr lang="en-US" b="0">
              <a:solidFill>
                <a:srgbClr val="003B5C"/>
              </a:solidFill>
            </a:endParaRPr>
          </a:p>
        </p:txBody>
      </p:sp>
      <p:pic>
        <p:nvPicPr>
          <p:cNvPr id="2" name="Picture 1">
            <a:extLst>
              <a:ext uri="{FF2B5EF4-FFF2-40B4-BE49-F238E27FC236}">
                <a16:creationId xmlns:a16="http://schemas.microsoft.com/office/drawing/2014/main" id="{1F994E5C-E893-2658-3FE9-DF93932B5E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6667" y="2258527"/>
            <a:ext cx="4516192" cy="3796319"/>
          </a:xfrm>
          <a:prstGeom prst="rect">
            <a:avLst/>
          </a:prstGeom>
        </p:spPr>
      </p:pic>
      <p:sp>
        <p:nvSpPr>
          <p:cNvPr id="4" name="Rectangle 3">
            <a:extLst>
              <a:ext uri="{FF2B5EF4-FFF2-40B4-BE49-F238E27FC236}">
                <a16:creationId xmlns:a16="http://schemas.microsoft.com/office/drawing/2014/main" id="{E9F94A3C-C7C2-94B6-2387-3E1745C1CDAA}"/>
              </a:ext>
            </a:extLst>
          </p:cNvPr>
          <p:cNvSpPr/>
          <p:nvPr/>
        </p:nvSpPr>
        <p:spPr>
          <a:xfrm>
            <a:off x="851078" y="1856087"/>
            <a:ext cx="4674406" cy="3796319"/>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096318274"/>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p>
        </p:txBody>
      </p:sp>
      <p:pic>
        <p:nvPicPr>
          <p:cNvPr id="4" name="Picture 3" descr="A logo with blue and green circles  Description automatically generated">
            <a:extLst>
              <a:ext uri="{FF2B5EF4-FFF2-40B4-BE49-F238E27FC236}">
                <a16:creationId xmlns:a16="http://schemas.microsoft.com/office/drawing/2014/main" id="{B0232C9E-8150-8400-826D-80600F05A9C9}"/>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0106943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10429026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6471919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75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35128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782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3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p>
        </p:txBody>
      </p:sp>
      <p:pic>
        <p:nvPicPr>
          <p:cNvPr id="4" name="Picture 3" descr="A logo with blue and green circles  Description automatically generated">
            <a:extLst>
              <a:ext uri="{FF2B5EF4-FFF2-40B4-BE49-F238E27FC236}">
                <a16:creationId xmlns:a16="http://schemas.microsoft.com/office/drawing/2014/main" id="{81F79DCA-D583-B38E-EE55-538C56375580}"/>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498458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046446"/>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282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090249"/>
            <a:ext cx="12192000" cy="768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516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7" name="Picture 6" descr="A black background with a grey cloud  Description automatically generated">
            <a:extLst>
              <a:ext uri="{FF2B5EF4-FFF2-40B4-BE49-F238E27FC236}">
                <a16:creationId xmlns:a16="http://schemas.microsoft.com/office/drawing/2014/main" id="{64E55E28-ED46-9957-C678-DA39E74856E8}"/>
              </a:ext>
            </a:extLst>
          </p:cNvPr>
          <p:cNvPicPr>
            <a:picLocks noChangeAspect="1"/>
          </p:cNvPicPr>
          <p:nvPr userDrawn="1"/>
        </p:nvPicPr>
        <p:blipFill>
          <a:blip r:embed="rId2"/>
          <a:stretch>
            <a:fillRect/>
          </a:stretch>
        </p:blipFill>
        <p:spPr>
          <a:xfrm>
            <a:off x="2580772" y="2903456"/>
            <a:ext cx="9611228" cy="5935684"/>
          </a:xfrm>
          <a:prstGeom prst="rect">
            <a:avLst/>
          </a:prstGeom>
        </p:spPr>
      </p:pic>
    </p:spTree>
    <p:extLst>
      <p:ext uri="{BB962C8B-B14F-4D97-AF65-F5344CB8AC3E}">
        <p14:creationId xmlns:p14="http://schemas.microsoft.com/office/powerpoint/2010/main" val="2043451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9794449" y="6092286"/>
            <a:ext cx="23975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10" name="Picture 9" descr="A blue and orange clouds  Description automatically generated">
            <a:extLst>
              <a:ext uri="{FF2B5EF4-FFF2-40B4-BE49-F238E27FC236}">
                <a16:creationId xmlns:a16="http://schemas.microsoft.com/office/drawing/2014/main" id="{E920B5EF-A0B0-3A5B-5752-D3EFCF4D74AB}"/>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96078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1581945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pic>
        <p:nvPicPr>
          <p:cNvPr id="4" name="Picture 3" descr="A blue and orange clouds  Description automatically generated">
            <a:extLst>
              <a:ext uri="{FF2B5EF4-FFF2-40B4-BE49-F238E27FC236}">
                <a16:creationId xmlns:a16="http://schemas.microsoft.com/office/drawing/2014/main" id="{31E8B64E-16EF-8929-45CF-D58EFC3E5E6E}"/>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22743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p>
        </p:txBody>
      </p:sp>
      <p:pic>
        <p:nvPicPr>
          <p:cNvPr id="6" name="Picture 5" descr="A blue and orange clouds  Description automatically generated">
            <a:extLst>
              <a:ext uri="{FF2B5EF4-FFF2-40B4-BE49-F238E27FC236}">
                <a16:creationId xmlns:a16="http://schemas.microsoft.com/office/drawing/2014/main" id="{4BFBA14F-5CE2-E677-B222-5A18F04AB6EC}"/>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64670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69" y="2138233"/>
            <a:ext cx="4104129" cy="2738808"/>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1036381" y="1769582"/>
            <a:ext cx="4219109" cy="273880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40009976"/>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p>
        </p:txBody>
      </p:sp>
      <p:pic>
        <p:nvPicPr>
          <p:cNvPr id="3" name="Picture 2" descr="A black background with a grey cloud  Description automatically generated">
            <a:extLst>
              <a:ext uri="{FF2B5EF4-FFF2-40B4-BE49-F238E27FC236}">
                <a16:creationId xmlns:a16="http://schemas.microsoft.com/office/drawing/2014/main" id="{751D82A9-77AF-78A5-5260-088761EA6BB1}"/>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5" name="Picture 4" descr="A blue and orange clouds  Description automatically generated">
            <a:extLst>
              <a:ext uri="{FF2B5EF4-FFF2-40B4-BE49-F238E27FC236}">
                <a16:creationId xmlns:a16="http://schemas.microsoft.com/office/drawing/2014/main" id="{9352D64D-C263-0C2B-87DE-2D2565A28A7C}"/>
              </a:ext>
            </a:extLst>
          </p:cNvPr>
          <p:cNvPicPr>
            <a:picLocks noChangeAspect="1"/>
          </p:cNvPicPr>
          <p:nvPr userDrawn="1"/>
        </p:nvPicPr>
        <p:blipFill>
          <a:blip r:embed="rId3"/>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2457906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pic>
        <p:nvPicPr>
          <p:cNvPr id="11" name="Picture 10" descr="A cloud with two yellow heads  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809931" y="-403737"/>
            <a:ext cx="3258573" cy="2123234"/>
          </a:xfrm>
          <a:prstGeom prst="rect">
            <a:avLst/>
          </a:prstGeom>
        </p:spPr>
      </p:pic>
      <p:pic>
        <p:nvPicPr>
          <p:cNvPr id="3" name="Picture 2" descr="A black background with a grey cloud  Description automatically generated">
            <a:extLst>
              <a:ext uri="{FF2B5EF4-FFF2-40B4-BE49-F238E27FC236}">
                <a16:creationId xmlns:a16="http://schemas.microsoft.com/office/drawing/2014/main" id="{7229C1A1-AE6E-1DB0-9BB5-5E8A4D464F90}"/>
              </a:ext>
            </a:extLst>
          </p:cNvPr>
          <p:cNvPicPr>
            <a:picLocks noChangeAspect="1"/>
          </p:cNvPicPr>
          <p:nvPr userDrawn="1"/>
        </p:nvPicPr>
        <p:blipFill>
          <a:blip r:embed="rId3"/>
          <a:stretch>
            <a:fillRect/>
          </a:stretch>
        </p:blipFill>
        <p:spPr>
          <a:xfrm rot="10800000" flipH="1" flipV="1">
            <a:off x="2534902" y="2934221"/>
            <a:ext cx="9633659" cy="5949537"/>
          </a:xfrm>
          <a:prstGeom prst="rect">
            <a:avLst/>
          </a:prstGeom>
        </p:spPr>
      </p:pic>
      <p:pic>
        <p:nvPicPr>
          <p:cNvPr id="4" name="Picture 3" descr="A blue and orange clouds  Description automatically generated">
            <a:extLst>
              <a:ext uri="{FF2B5EF4-FFF2-40B4-BE49-F238E27FC236}">
                <a16:creationId xmlns:a16="http://schemas.microsoft.com/office/drawing/2014/main" id="{FAAB7473-313E-661F-93C3-FEC71CE2F140}"/>
              </a:ext>
            </a:extLst>
          </p:cNvPr>
          <p:cNvPicPr>
            <a:picLocks noChangeAspect="1"/>
          </p:cNvPicPr>
          <p:nvPr userDrawn="1"/>
        </p:nvPicPr>
        <p:blipFill>
          <a:blip r:embed="rId4"/>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1402938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8C8E4734-8ADD-4AAC-DE9D-7AB13885204A}"/>
              </a:ext>
            </a:extLst>
          </p:cNvPr>
          <p:cNvPicPr>
            <a:picLocks noChangeAspect="1"/>
          </p:cNvPicPr>
          <p:nvPr userDrawn="1"/>
        </p:nvPicPr>
        <p:blipFill>
          <a:blip r:embed="rId2"/>
          <a:stretch>
            <a:fillRect/>
          </a:stretch>
        </p:blipFill>
        <p:spPr>
          <a:xfrm>
            <a:off x="570758" y="1530625"/>
            <a:ext cx="4875826" cy="3515902"/>
          </a:xfrm>
          <a:prstGeom prst="rect">
            <a:avLst/>
          </a:prstGeom>
        </p:spPr>
      </p:pic>
    </p:spTree>
    <p:extLst>
      <p:ext uri="{BB962C8B-B14F-4D97-AF65-F5344CB8AC3E}">
        <p14:creationId xmlns:p14="http://schemas.microsoft.com/office/powerpoint/2010/main" val="2883650649"/>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76483"/>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03023057"/>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pic>
        <p:nvPicPr>
          <p:cNvPr id="3074" name="Picture 2" descr="Laguna Beach's Historic Lifeguard Tower ...">
            <a:extLst>
              <a:ext uri="{FF2B5EF4-FFF2-40B4-BE49-F238E27FC236}">
                <a16:creationId xmlns:a16="http://schemas.microsoft.com/office/drawing/2014/main" id="{096D4586-CFA7-9629-4972-06F8A0528E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3983" y="1599274"/>
            <a:ext cx="3864389" cy="28945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86EF82-916F-2232-FF85-8F8C9AC40818}"/>
              </a:ext>
            </a:extLst>
          </p:cNvPr>
          <p:cNvSpPr/>
          <p:nvPr/>
        </p:nvSpPr>
        <p:spPr>
          <a:xfrm>
            <a:off x="7030529" y="1947800"/>
            <a:ext cx="3864389" cy="293471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51592830"/>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p:nvCxnSpPr>
        <p:spPr>
          <a:xfrm>
            <a:off x="2500692"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p:nvCxnSpPr>
        <p:spPr>
          <a:xfrm>
            <a:off x="7924808"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59078C2F-30F8-BC42-C904-8532E89DD602}"/>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blue and orange clouds  Description automatically generated">
            <a:extLst>
              <a:ext uri="{FF2B5EF4-FFF2-40B4-BE49-F238E27FC236}">
                <a16:creationId xmlns:a16="http://schemas.microsoft.com/office/drawing/2014/main" id="{AB8622D7-4481-11B4-34F7-3AE4996BB8EF}"/>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0617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8901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logo with blue and green circles  Description automatically generated">
            <a:extLst>
              <a:ext uri="{FF2B5EF4-FFF2-40B4-BE49-F238E27FC236}">
                <a16:creationId xmlns:a16="http://schemas.microsoft.com/office/drawing/2014/main" id="{FAD6CFF9-021F-B5FD-5532-EF7F5BAE92BA}"/>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2301328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73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pic>
        <p:nvPicPr>
          <p:cNvPr id="11" name="Picture 10" descr="A cloud with two yellow heads  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809931" y="-403737"/>
            <a:ext cx="3258573" cy="2123234"/>
          </a:xfrm>
          <a:prstGeom prst="rect">
            <a:avLst/>
          </a:prstGeom>
        </p:spPr>
      </p:pic>
      <p:pic>
        <p:nvPicPr>
          <p:cNvPr id="4" name="Picture 3" descr="A blue and orange clouds  Description automatically generated">
            <a:extLst>
              <a:ext uri="{FF2B5EF4-FFF2-40B4-BE49-F238E27FC236}">
                <a16:creationId xmlns:a16="http://schemas.microsoft.com/office/drawing/2014/main" id="{FAAB7473-313E-661F-93C3-FEC71CE2F140}"/>
              </a:ext>
            </a:extLst>
          </p:cNvPr>
          <p:cNvPicPr>
            <a:picLocks noChangeAspect="1"/>
          </p:cNvPicPr>
          <p:nvPr userDrawn="1"/>
        </p:nvPicPr>
        <p:blipFill>
          <a:blip r:embed="rId3"/>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05893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Left Small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rofessional in an office">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268" y="2101030"/>
            <a:ext cx="4084847" cy="2716456"/>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1025236" y="1678843"/>
            <a:ext cx="4210933" cy="2930102"/>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96F42BAD-0694-1975-FD85-6016216005F0}"/>
              </a:ext>
            </a:extLst>
          </p:cNvPr>
          <p:cNvSpPr>
            <a:spLocks noGrp="1"/>
          </p:cNvSpPr>
          <p:nvPr>
            <p:ph type="body" sz="quarter" idx="10"/>
          </p:nvPr>
        </p:nvSpPr>
        <p:spPr>
          <a:xfrm>
            <a:off x="577849" y="5373688"/>
            <a:ext cx="5089705" cy="914400"/>
          </a:xfrm>
        </p:spPr>
        <p:txBody>
          <a:bodyPr/>
          <a:lstStyle/>
          <a:p>
            <a:pPr lvl="0"/>
            <a:r>
              <a:rPr lang="en-US"/>
              <a:t>Click to edit Master text styles</a:t>
            </a:r>
          </a:p>
        </p:txBody>
      </p:sp>
    </p:spTree>
    <p:extLst>
      <p:ext uri="{BB962C8B-B14F-4D97-AF65-F5344CB8AC3E}">
        <p14:creationId xmlns:p14="http://schemas.microsoft.com/office/powerpoint/2010/main" val="1937788554"/>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a:noFill/>
        </p:spPr>
        <p:txBody>
          <a:bodyPr/>
          <a:lstStyle/>
          <a:p>
            <a:r>
              <a:rPr lang="en-US"/>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a:cxnSpLocks/>
          </p:cNvCxnSpPr>
          <p:nvPr userDrawn="1"/>
        </p:nvCxnSpPr>
        <p:spPr>
          <a:xfrm>
            <a:off x="0" y="6050617"/>
            <a:ext cx="371798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319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Tree>
    <p:extLst>
      <p:ext uri="{BB962C8B-B14F-4D97-AF65-F5344CB8AC3E}">
        <p14:creationId xmlns:p14="http://schemas.microsoft.com/office/powerpoint/2010/main" val="3576626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7" name="Picture 6" descr="A blue and orange clouds  Description automatically generated">
            <a:extLst>
              <a:ext uri="{FF2B5EF4-FFF2-40B4-BE49-F238E27FC236}">
                <a16:creationId xmlns:a16="http://schemas.microsoft.com/office/drawing/2014/main" id="{38E71B9F-BB7C-CE29-600E-9A2887889E3D}"/>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626499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9794449" y="6092286"/>
            <a:ext cx="23975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129764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eam layout small">
    <p:spTree>
      <p:nvGrpSpPr>
        <p:cNvPr id="1" name=""/>
        <p:cNvGrpSpPr/>
        <p:nvPr/>
      </p:nvGrpSpPr>
      <p:grpSpPr>
        <a:xfrm>
          <a:off x="0" y="0"/>
          <a:ext cx="0" cy="0"/>
          <a:chOff x="0" y="0"/>
          <a:chExt cx="0" cy="0"/>
        </a:xfrm>
      </p:grpSpPr>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1004092" y="3807563"/>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4775128" y="3807563"/>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8714785"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254449" y="3809979"/>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254449" y="4219939"/>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 name="Picture Placeholder 24">
            <a:extLst>
              <a:ext uri="{FF2B5EF4-FFF2-40B4-BE49-F238E27FC236}">
                <a16:creationId xmlns:a16="http://schemas.microsoft.com/office/drawing/2014/main" id="{9C05737F-7475-F91E-11D4-3532AF7E7CFB}"/>
              </a:ext>
            </a:extLst>
          </p:cNvPr>
          <p:cNvSpPr>
            <a:spLocks noGrp="1"/>
          </p:cNvSpPr>
          <p:nvPr>
            <p:ph type="pic" sz="quarter" idx="22"/>
          </p:nvPr>
        </p:nvSpPr>
        <p:spPr>
          <a:xfrm>
            <a:off x="5277601"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9" name="Picture Placeholder 24">
            <a:extLst>
              <a:ext uri="{FF2B5EF4-FFF2-40B4-BE49-F238E27FC236}">
                <a16:creationId xmlns:a16="http://schemas.microsoft.com/office/drawing/2014/main" id="{FDCD4726-3D13-A028-5DA9-B10CCAC86E02}"/>
              </a:ext>
            </a:extLst>
          </p:cNvPr>
          <p:cNvSpPr>
            <a:spLocks noGrp="1"/>
          </p:cNvSpPr>
          <p:nvPr>
            <p:ph type="pic" sz="quarter" idx="23"/>
          </p:nvPr>
        </p:nvSpPr>
        <p:spPr>
          <a:xfrm>
            <a:off x="1654834"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21" name="Text Placeholder 26">
            <a:extLst>
              <a:ext uri="{FF2B5EF4-FFF2-40B4-BE49-F238E27FC236}">
                <a16:creationId xmlns:a16="http://schemas.microsoft.com/office/drawing/2014/main" id="{6C3D9BA3-4258-0A66-C4B3-B1D93AAD9AE0}"/>
              </a:ext>
            </a:extLst>
          </p:cNvPr>
          <p:cNvSpPr>
            <a:spLocks noGrp="1"/>
          </p:cNvSpPr>
          <p:nvPr>
            <p:ph type="body" sz="quarter" idx="24"/>
          </p:nvPr>
        </p:nvSpPr>
        <p:spPr>
          <a:xfrm>
            <a:off x="1004092" y="4219939"/>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2" name="Text Placeholder 26">
            <a:extLst>
              <a:ext uri="{FF2B5EF4-FFF2-40B4-BE49-F238E27FC236}">
                <a16:creationId xmlns:a16="http://schemas.microsoft.com/office/drawing/2014/main" id="{B232E10D-E430-C4EE-FE09-312BAE170B6A}"/>
              </a:ext>
            </a:extLst>
          </p:cNvPr>
          <p:cNvSpPr>
            <a:spLocks noGrp="1"/>
          </p:cNvSpPr>
          <p:nvPr>
            <p:ph type="body" sz="quarter" idx="25"/>
          </p:nvPr>
        </p:nvSpPr>
        <p:spPr>
          <a:xfrm>
            <a:off x="1002327" y="4833867"/>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3" name="Text Placeholder 26">
            <a:extLst>
              <a:ext uri="{FF2B5EF4-FFF2-40B4-BE49-F238E27FC236}">
                <a16:creationId xmlns:a16="http://schemas.microsoft.com/office/drawing/2014/main" id="{7FB57E08-06E4-5BCE-2F95-168A6568487A}"/>
              </a:ext>
            </a:extLst>
          </p:cNvPr>
          <p:cNvSpPr>
            <a:spLocks noGrp="1"/>
          </p:cNvSpPr>
          <p:nvPr>
            <p:ph type="body" sz="quarter" idx="26"/>
          </p:nvPr>
        </p:nvSpPr>
        <p:spPr>
          <a:xfrm>
            <a:off x="4775128" y="4228695"/>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4" name="Text Placeholder 26">
            <a:extLst>
              <a:ext uri="{FF2B5EF4-FFF2-40B4-BE49-F238E27FC236}">
                <a16:creationId xmlns:a16="http://schemas.microsoft.com/office/drawing/2014/main" id="{253D2471-BD7F-1C27-C18F-6804126C1824}"/>
              </a:ext>
            </a:extLst>
          </p:cNvPr>
          <p:cNvSpPr>
            <a:spLocks noGrp="1"/>
          </p:cNvSpPr>
          <p:nvPr>
            <p:ph type="body" sz="quarter" idx="27"/>
          </p:nvPr>
        </p:nvSpPr>
        <p:spPr>
          <a:xfrm>
            <a:off x="4775128" y="4851379"/>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5" name="Text Placeholder 26">
            <a:extLst>
              <a:ext uri="{FF2B5EF4-FFF2-40B4-BE49-F238E27FC236}">
                <a16:creationId xmlns:a16="http://schemas.microsoft.com/office/drawing/2014/main" id="{8BF93A4A-25BD-4421-ACB3-C2215E3636E6}"/>
              </a:ext>
            </a:extLst>
          </p:cNvPr>
          <p:cNvSpPr>
            <a:spLocks noGrp="1"/>
          </p:cNvSpPr>
          <p:nvPr>
            <p:ph type="body" sz="quarter" idx="28"/>
          </p:nvPr>
        </p:nvSpPr>
        <p:spPr>
          <a:xfrm>
            <a:off x="8254449" y="4851379"/>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4011142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 layout small">
    <p:spTree>
      <p:nvGrpSpPr>
        <p:cNvPr id="1" name=""/>
        <p:cNvGrpSpPr/>
        <p:nvPr/>
      </p:nvGrpSpPr>
      <p:grpSpPr>
        <a:xfrm>
          <a:off x="0" y="0"/>
          <a:ext cx="0" cy="0"/>
          <a:chOff x="0" y="0"/>
          <a:chExt cx="0" cy="0"/>
        </a:xfrm>
      </p:grpSpPr>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2411490" y="3821660"/>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7416889"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7003619" y="3781728"/>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7003619" y="4194104"/>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 name="Picture Placeholder 24">
            <a:extLst>
              <a:ext uri="{FF2B5EF4-FFF2-40B4-BE49-F238E27FC236}">
                <a16:creationId xmlns:a16="http://schemas.microsoft.com/office/drawing/2014/main" id="{9C05737F-7475-F91E-11D4-3532AF7E7CFB}"/>
              </a:ext>
            </a:extLst>
          </p:cNvPr>
          <p:cNvSpPr>
            <a:spLocks noGrp="1"/>
          </p:cNvSpPr>
          <p:nvPr>
            <p:ph type="pic" sz="quarter" idx="22"/>
          </p:nvPr>
        </p:nvSpPr>
        <p:spPr>
          <a:xfrm>
            <a:off x="2896710"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23" name="Text Placeholder 26">
            <a:extLst>
              <a:ext uri="{FF2B5EF4-FFF2-40B4-BE49-F238E27FC236}">
                <a16:creationId xmlns:a16="http://schemas.microsoft.com/office/drawing/2014/main" id="{7FB57E08-06E4-5BCE-2F95-168A6568487A}"/>
              </a:ext>
            </a:extLst>
          </p:cNvPr>
          <p:cNvSpPr>
            <a:spLocks noGrp="1"/>
          </p:cNvSpPr>
          <p:nvPr>
            <p:ph type="body" sz="quarter" idx="26"/>
          </p:nvPr>
        </p:nvSpPr>
        <p:spPr>
          <a:xfrm>
            <a:off x="2411490" y="4237451"/>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4" name="Text Placeholder 26">
            <a:extLst>
              <a:ext uri="{FF2B5EF4-FFF2-40B4-BE49-F238E27FC236}">
                <a16:creationId xmlns:a16="http://schemas.microsoft.com/office/drawing/2014/main" id="{253D2471-BD7F-1C27-C18F-6804126C1824}"/>
              </a:ext>
            </a:extLst>
          </p:cNvPr>
          <p:cNvSpPr>
            <a:spLocks noGrp="1"/>
          </p:cNvSpPr>
          <p:nvPr>
            <p:ph type="body" sz="quarter" idx="27"/>
          </p:nvPr>
        </p:nvSpPr>
        <p:spPr>
          <a:xfrm>
            <a:off x="2411490" y="4863080"/>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5" name="Text Placeholder 26">
            <a:extLst>
              <a:ext uri="{FF2B5EF4-FFF2-40B4-BE49-F238E27FC236}">
                <a16:creationId xmlns:a16="http://schemas.microsoft.com/office/drawing/2014/main" id="{8BF93A4A-25BD-4421-ACB3-C2215E3636E6}"/>
              </a:ext>
            </a:extLst>
          </p:cNvPr>
          <p:cNvSpPr>
            <a:spLocks noGrp="1"/>
          </p:cNvSpPr>
          <p:nvPr>
            <p:ph type="body" sz="quarter" idx="28"/>
          </p:nvPr>
        </p:nvSpPr>
        <p:spPr>
          <a:xfrm>
            <a:off x="7003619" y="4808032"/>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273471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3406431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p>
        </p:txBody>
      </p:sp>
    </p:spTree>
    <p:extLst>
      <p:ext uri="{BB962C8B-B14F-4D97-AF65-F5344CB8AC3E}">
        <p14:creationId xmlns:p14="http://schemas.microsoft.com/office/powerpoint/2010/main" val="1761627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p>
        </p:txBody>
      </p:sp>
      <p:pic>
        <p:nvPicPr>
          <p:cNvPr id="3" name="Picture 2" descr="A black background with a grey cloud  Description automatically generated">
            <a:extLst>
              <a:ext uri="{FF2B5EF4-FFF2-40B4-BE49-F238E27FC236}">
                <a16:creationId xmlns:a16="http://schemas.microsoft.com/office/drawing/2014/main" id="{751D82A9-77AF-78A5-5260-088761EA6BB1}"/>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1780077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679908" y="203981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lgn="r">
              <a:defRPr sz="1800" cap="all" baseline="0">
                <a:solidFill>
                  <a:schemeClr val="bg1"/>
                </a:solidFill>
                <a:latin typeface="+mn-lt"/>
              </a:defRPr>
            </a:lvl1pPr>
          </a:lstStyle>
          <a:p>
            <a:r>
              <a:rPr lang="en-US"/>
              <a:t>Click to edit Master title style</a:t>
            </a:r>
          </a:p>
        </p:txBody>
      </p:sp>
      <p:pic>
        <p:nvPicPr>
          <p:cNvPr id="6" name="Graphic 5" descr="Open quotation mark outline">
            <a:extLst>
              <a:ext uri="{FF2B5EF4-FFF2-40B4-BE49-F238E27FC236}">
                <a16:creationId xmlns:a16="http://schemas.microsoft.com/office/drawing/2014/main" id="{850EC116-4A66-095B-0B32-ECA6945648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0971" y="1256547"/>
            <a:ext cx="1560650" cy="1560650"/>
          </a:xfrm>
          <a:prstGeom prst="rect">
            <a:avLst/>
          </a:prstGeom>
        </p:spPr>
      </p:pic>
    </p:spTree>
    <p:extLst>
      <p:ext uri="{BB962C8B-B14F-4D97-AF65-F5344CB8AC3E}">
        <p14:creationId xmlns:p14="http://schemas.microsoft.com/office/powerpoint/2010/main" val="2125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24475618"/>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77788" y="1846029"/>
            <a:ext cx="4315012" cy="1145709"/>
          </a:xfrm>
          <a:prstGeom prst="rect">
            <a:avLst/>
          </a:prstGeom>
        </p:spPr>
        <p:txBody>
          <a:bodyPr anchor="t">
            <a:normAutofit/>
          </a:bodyPr>
          <a:lstStyle>
            <a:lvl1pPr algn="l">
              <a:defRPr sz="3600" b="0">
                <a:solidFill>
                  <a:srgbClr val="003B5C"/>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2E56E309-0302-1BAA-895E-4507A47A3F58}"/>
              </a:ext>
            </a:extLst>
          </p:cNvPr>
          <p:cNvSpPr>
            <a:spLocks noGrp="1"/>
          </p:cNvSpPr>
          <p:nvPr>
            <p:ph type="subTitle" idx="1" hasCustomPrompt="1"/>
          </p:nvPr>
        </p:nvSpPr>
        <p:spPr>
          <a:xfrm>
            <a:off x="1577788" y="2991738"/>
            <a:ext cx="4315012" cy="1655762"/>
          </a:xfrm>
          <a:prstGeom prst="rect">
            <a:avLst/>
          </a:prstGeom>
        </p:spPr>
        <p:txBody>
          <a:bodyPr/>
          <a:lstStyle>
            <a:lvl1pPr marL="0" indent="0" algn="l">
              <a:buNone/>
              <a:defRPr sz="2400">
                <a:solidFill>
                  <a:schemeClr val="accent2"/>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logo with blue and green circles  Description automatically generated">
            <a:extLst>
              <a:ext uri="{FF2B5EF4-FFF2-40B4-BE49-F238E27FC236}">
                <a16:creationId xmlns:a16="http://schemas.microsoft.com/office/drawing/2014/main" id="{33FE7FBA-7055-3AE0-6909-B835884CC2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5424" y="1130061"/>
            <a:ext cx="1330827" cy="522668"/>
          </a:xfrm>
          <a:prstGeom prst="rect">
            <a:avLst/>
          </a:prstGeom>
        </p:spPr>
      </p:pic>
    </p:spTree>
    <p:extLst>
      <p:ext uri="{BB962C8B-B14F-4D97-AF65-F5344CB8AC3E}">
        <p14:creationId xmlns:p14="http://schemas.microsoft.com/office/powerpoint/2010/main" val="3130717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rgbClr val="003B5C"/>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2E56E309-0302-1BAA-895E-4507A47A3F58}"/>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accent2"/>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logo with blue and green circles  Description automatically generated">
            <a:extLst>
              <a:ext uri="{FF2B5EF4-FFF2-40B4-BE49-F238E27FC236}">
                <a16:creationId xmlns:a16="http://schemas.microsoft.com/office/drawing/2014/main" id="{44043D83-EB48-482A-B3CE-C54D46FF2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4231" y="1811788"/>
            <a:ext cx="1646741" cy="646740"/>
          </a:xfrm>
          <a:prstGeom prst="rect">
            <a:avLst/>
          </a:prstGeom>
        </p:spPr>
      </p:pic>
    </p:spTree>
    <p:extLst>
      <p:ext uri="{BB962C8B-B14F-4D97-AF65-F5344CB8AC3E}">
        <p14:creationId xmlns:p14="http://schemas.microsoft.com/office/powerpoint/2010/main" val="4170103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19004" y="2684417"/>
            <a:ext cx="9094565" cy="2092341"/>
          </a:xfrm>
          <a:prstGeom prst="rect">
            <a:avLst/>
          </a:prstGeom>
        </p:spPr>
        <p:txBody>
          <a:bodyPr anchor="t">
            <a:noAutofit/>
          </a:bodyPr>
          <a:lstStyle>
            <a:lvl1pPr algn="l">
              <a:defRPr sz="6600" b="0">
                <a:solidFill>
                  <a:srgbClr val="003B5C"/>
                </a:solidFill>
                <a:latin typeface="+mj-lt"/>
              </a:defRPr>
            </a:lvl1pPr>
          </a:lstStyle>
          <a:p>
            <a:r>
              <a:rPr lang="en-US"/>
              <a:t>Click to edit Master title style</a:t>
            </a:r>
          </a:p>
        </p:txBody>
      </p:sp>
      <p:pic>
        <p:nvPicPr>
          <p:cNvPr id="3" name="Picture 2" descr="A logo with blue and green circles  Description automatically generated">
            <a:extLst>
              <a:ext uri="{FF2B5EF4-FFF2-40B4-BE49-F238E27FC236}">
                <a16:creationId xmlns:a16="http://schemas.microsoft.com/office/drawing/2014/main" id="{C4B49B4F-0132-8035-05CB-EBF6B42343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9004" y="1871932"/>
            <a:ext cx="1330827" cy="522668"/>
          </a:xfrm>
          <a:prstGeom prst="rect">
            <a:avLst/>
          </a:prstGeom>
        </p:spPr>
      </p:pic>
    </p:spTree>
    <p:extLst>
      <p:ext uri="{BB962C8B-B14F-4D97-AF65-F5344CB8AC3E}">
        <p14:creationId xmlns:p14="http://schemas.microsoft.com/office/powerpoint/2010/main" val="1277630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  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6488" y="1109184"/>
            <a:ext cx="2129475" cy="837434"/>
          </a:xfrm>
          <a:prstGeom prst="rect">
            <a:avLst/>
          </a:prstGeom>
        </p:spPr>
      </p:pic>
    </p:spTree>
    <p:extLst>
      <p:ext uri="{BB962C8B-B14F-4D97-AF65-F5344CB8AC3E}">
        <p14:creationId xmlns:p14="http://schemas.microsoft.com/office/powerpoint/2010/main" val="1286419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logo with white text and green circles  Description automatically generated">
            <a:extLst>
              <a:ext uri="{FF2B5EF4-FFF2-40B4-BE49-F238E27FC236}">
                <a16:creationId xmlns:a16="http://schemas.microsoft.com/office/drawing/2014/main" id="{AC9F536C-48D6-767E-89F6-D35AFA08C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8305" y="1716656"/>
            <a:ext cx="2071649" cy="814693"/>
          </a:xfrm>
          <a:prstGeom prst="rect">
            <a:avLst/>
          </a:prstGeom>
        </p:spPr>
      </p:pic>
    </p:spTree>
    <p:extLst>
      <p:ext uri="{BB962C8B-B14F-4D97-AF65-F5344CB8AC3E}">
        <p14:creationId xmlns:p14="http://schemas.microsoft.com/office/powerpoint/2010/main" val="881884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133650" y="20247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5" name="Picture 4" descr="A logo with white text and green circles  Description automatically generated">
            <a:extLst>
              <a:ext uri="{FF2B5EF4-FFF2-40B4-BE49-F238E27FC236}">
                <a16:creationId xmlns:a16="http://schemas.microsoft.com/office/drawing/2014/main" id="{AFA7359E-F3A3-8A2B-5A3E-8E42B970B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035" y="1120121"/>
            <a:ext cx="1963233" cy="772058"/>
          </a:xfrm>
          <a:prstGeom prst="rect">
            <a:avLst/>
          </a:prstGeom>
        </p:spPr>
      </p:pic>
    </p:spTree>
    <p:extLst>
      <p:ext uri="{BB962C8B-B14F-4D97-AF65-F5344CB8AC3E}">
        <p14:creationId xmlns:p14="http://schemas.microsoft.com/office/powerpoint/2010/main" val="3825531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5ED-8B96-417C-F664-00DB54E42A64}"/>
              </a:ext>
            </a:extLst>
          </p:cNvPr>
          <p:cNvSpPr>
            <a:spLocks noGrp="1"/>
          </p:cNvSpPr>
          <p:nvPr>
            <p:ph type="title"/>
          </p:nvPr>
        </p:nvSpPr>
        <p:spPr>
          <a:xfrm>
            <a:off x="838200" y="3108324"/>
            <a:ext cx="10515600" cy="1325563"/>
          </a:xfrm>
          <a:prstGeom prst="rect">
            <a:avLst/>
          </a:prstGeom>
        </p:spPr>
        <p:txBody>
          <a:bodyPr/>
          <a:lstStyle>
            <a:lvl1pPr>
              <a:defRPr b="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2B10D3A-E1F3-7D5D-7895-E77872265A10}"/>
              </a:ext>
            </a:extLst>
          </p:cNvPr>
          <p:cNvSpPr>
            <a:spLocks noGrp="1"/>
          </p:cNvSpPr>
          <p:nvPr>
            <p:ph type="subTitle" idx="1" hasCustomPrompt="1"/>
          </p:nvPr>
        </p:nvSpPr>
        <p:spPr>
          <a:xfrm>
            <a:off x="838200" y="4433887"/>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3948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5/19/2026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Tree>
    <p:extLst>
      <p:ext uri="{BB962C8B-B14F-4D97-AF65-F5344CB8AC3E}">
        <p14:creationId xmlns:p14="http://schemas.microsoft.com/office/powerpoint/2010/main" val="4046767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1">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  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457" y="1310402"/>
            <a:ext cx="1362087" cy="535652"/>
          </a:xfrm>
          <a:prstGeom prst="rect">
            <a:avLst/>
          </a:prstGeom>
        </p:spPr>
      </p:pic>
    </p:spTree>
    <p:extLst>
      <p:ext uri="{BB962C8B-B14F-4D97-AF65-F5344CB8AC3E}">
        <p14:creationId xmlns:p14="http://schemas.microsoft.com/office/powerpoint/2010/main" val="1839812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9" y="2796067"/>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logo with white text and green circles  Description automatically generated">
            <a:extLst>
              <a:ext uri="{FF2B5EF4-FFF2-40B4-BE49-F238E27FC236}">
                <a16:creationId xmlns:a16="http://schemas.microsoft.com/office/drawing/2014/main" id="{E974DAD3-8A50-6052-3F20-031B684F1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7787" y="1948757"/>
            <a:ext cx="1362087" cy="535652"/>
          </a:xfrm>
          <a:prstGeom prst="rect">
            <a:avLst/>
          </a:prstGeom>
        </p:spPr>
      </p:pic>
    </p:spTree>
    <p:extLst>
      <p:ext uri="{BB962C8B-B14F-4D97-AF65-F5344CB8AC3E}">
        <p14:creationId xmlns:p14="http://schemas.microsoft.com/office/powerpoint/2010/main" val="233750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7183" r="31065"/>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618336584"/>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281432" y="37881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2" name="Picture 1" descr="A logo with white text and green circles  Description automatically generated">
            <a:extLst>
              <a:ext uri="{FF2B5EF4-FFF2-40B4-BE49-F238E27FC236}">
                <a16:creationId xmlns:a16="http://schemas.microsoft.com/office/drawing/2014/main" id="{161EF51F-F850-FC27-60CA-2A82F57D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144" y="378749"/>
            <a:ext cx="1362087" cy="535652"/>
          </a:xfrm>
          <a:prstGeom prst="rect">
            <a:avLst/>
          </a:prstGeom>
        </p:spPr>
      </p:pic>
    </p:spTree>
    <p:extLst>
      <p:ext uri="{BB962C8B-B14F-4D97-AF65-F5344CB8AC3E}">
        <p14:creationId xmlns:p14="http://schemas.microsoft.com/office/powerpoint/2010/main" val="648241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AA2F3B-C1C5-86ED-8C66-0F8B3AD34E3B}"/>
              </a:ext>
            </a:extLst>
          </p:cNvPr>
          <p:cNvSpPr txBox="1">
            <a:spLocks/>
          </p:cNvSpPr>
          <p:nvPr userDrawn="1"/>
        </p:nvSpPr>
        <p:spPr>
          <a:xfrm>
            <a:off x="838200" y="3108324"/>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b="0">
                <a:latin typeface="+mn-lt"/>
              </a:rPr>
              <a:t>Click to edit Master title style</a:t>
            </a:r>
          </a:p>
        </p:txBody>
      </p:sp>
      <p:sp>
        <p:nvSpPr>
          <p:cNvPr id="4" name="Subtitle 2">
            <a:extLst>
              <a:ext uri="{FF2B5EF4-FFF2-40B4-BE49-F238E27FC236}">
                <a16:creationId xmlns:a16="http://schemas.microsoft.com/office/drawing/2014/main" id="{3A7E8D1F-D10D-A43A-1423-BD3B966D2923}"/>
              </a:ext>
            </a:extLst>
          </p:cNvPr>
          <p:cNvSpPr>
            <a:spLocks noGrp="1"/>
          </p:cNvSpPr>
          <p:nvPr>
            <p:ph type="subTitle" idx="1" hasCustomPrompt="1"/>
          </p:nvPr>
        </p:nvSpPr>
        <p:spPr>
          <a:xfrm>
            <a:off x="760562" y="4037072"/>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A logo with white text and green circles  Description automatically generated">
            <a:extLst>
              <a:ext uri="{FF2B5EF4-FFF2-40B4-BE49-F238E27FC236}">
                <a16:creationId xmlns:a16="http://schemas.microsoft.com/office/drawing/2014/main" id="{AB3660D1-9ACB-0B12-C8BD-98F2F5649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608" y="5821823"/>
            <a:ext cx="1362087" cy="535652"/>
          </a:xfrm>
          <a:prstGeom prst="rect">
            <a:avLst/>
          </a:prstGeom>
        </p:spPr>
      </p:pic>
    </p:spTree>
    <p:extLst>
      <p:ext uri="{BB962C8B-B14F-4D97-AF65-F5344CB8AC3E}">
        <p14:creationId xmlns:p14="http://schemas.microsoft.com/office/powerpoint/2010/main" val="2706216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  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88" y="1109184"/>
            <a:ext cx="2129475" cy="837434"/>
          </a:xfrm>
          <a:prstGeom prst="rect">
            <a:avLst/>
          </a:prstGeom>
        </p:spPr>
      </p:pic>
    </p:spTree>
    <p:extLst>
      <p:ext uri="{BB962C8B-B14F-4D97-AF65-F5344CB8AC3E}">
        <p14:creationId xmlns:p14="http://schemas.microsoft.com/office/powerpoint/2010/main" val="1816031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logo with white text and green circles  Description automatically generated">
            <a:extLst>
              <a:ext uri="{FF2B5EF4-FFF2-40B4-BE49-F238E27FC236}">
                <a16:creationId xmlns:a16="http://schemas.microsoft.com/office/drawing/2014/main" id="{AC9F536C-48D6-767E-89F6-D35AFA08C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8305" y="1716656"/>
            <a:ext cx="2071649" cy="814693"/>
          </a:xfrm>
          <a:prstGeom prst="rect">
            <a:avLst/>
          </a:prstGeom>
        </p:spPr>
      </p:pic>
    </p:spTree>
    <p:extLst>
      <p:ext uri="{BB962C8B-B14F-4D97-AF65-F5344CB8AC3E}">
        <p14:creationId xmlns:p14="http://schemas.microsoft.com/office/powerpoint/2010/main" val="641124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133650" y="20247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5" name="Picture 4" descr="A logo with white text and green circles  Description automatically generated">
            <a:extLst>
              <a:ext uri="{FF2B5EF4-FFF2-40B4-BE49-F238E27FC236}">
                <a16:creationId xmlns:a16="http://schemas.microsoft.com/office/drawing/2014/main" id="{AFA7359E-F3A3-8A2B-5A3E-8E42B970BB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4035" y="1120121"/>
            <a:ext cx="1963233" cy="772058"/>
          </a:xfrm>
          <a:prstGeom prst="rect">
            <a:avLst/>
          </a:prstGeom>
        </p:spPr>
      </p:pic>
    </p:spTree>
    <p:extLst>
      <p:ext uri="{BB962C8B-B14F-4D97-AF65-F5344CB8AC3E}">
        <p14:creationId xmlns:p14="http://schemas.microsoft.com/office/powerpoint/2010/main" val="2930774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5ED-8B96-417C-F664-00DB54E42A64}"/>
              </a:ext>
            </a:extLst>
          </p:cNvPr>
          <p:cNvSpPr>
            <a:spLocks noGrp="1"/>
          </p:cNvSpPr>
          <p:nvPr>
            <p:ph type="title"/>
          </p:nvPr>
        </p:nvSpPr>
        <p:spPr>
          <a:xfrm>
            <a:off x="838200" y="3108324"/>
            <a:ext cx="10515600" cy="1325563"/>
          </a:xfrm>
          <a:prstGeom prst="rect">
            <a:avLst/>
          </a:prstGeom>
        </p:spPr>
        <p:txBody>
          <a:bodyPr/>
          <a:lstStyle>
            <a:lvl1pPr>
              <a:defRPr b="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2B10D3A-E1F3-7D5D-7895-E77872265A10}"/>
              </a:ext>
            </a:extLst>
          </p:cNvPr>
          <p:cNvSpPr>
            <a:spLocks noGrp="1"/>
          </p:cNvSpPr>
          <p:nvPr>
            <p:ph type="subTitle" idx="1" hasCustomPrompt="1"/>
          </p:nvPr>
        </p:nvSpPr>
        <p:spPr>
          <a:xfrm>
            <a:off x="838200" y="4433887"/>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4984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288718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965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5762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23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9134" r="29134"/>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4285188801"/>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1135361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6302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98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3634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125927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646545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396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lstStyle>
            <a:lvl1pPr marL="0" indent="0" algn="ctr">
              <a:buNone/>
              <a:defRPr sz="32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80673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307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260657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043" y="1624126"/>
            <a:ext cx="4410944" cy="2943555"/>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6467271" y="2022769"/>
            <a:ext cx="4623413" cy="2943555"/>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3027059598"/>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8365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81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1777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81446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10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00B05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1D057486-89F2-AAD5-A21E-5804B9F1CF8D}"/>
              </a:ext>
            </a:extLst>
          </p:cNvPr>
          <p:cNvPicPr>
            <a:picLocks noChangeAspect="1"/>
          </p:cNvPicPr>
          <p:nvPr userDrawn="1"/>
        </p:nvPicPr>
        <p:blipFill>
          <a:blip r:embed="rId2"/>
          <a:srcRect/>
          <a:stretch/>
        </p:blipFill>
        <p:spPr>
          <a:xfrm>
            <a:off x="10320882" y="5966981"/>
            <a:ext cx="1562456" cy="613637"/>
          </a:xfrm>
          <a:prstGeom prst="rect">
            <a:avLst/>
          </a:prstGeom>
        </p:spPr>
      </p:pic>
    </p:spTree>
    <p:extLst>
      <p:ext uri="{BB962C8B-B14F-4D97-AF65-F5344CB8AC3E}">
        <p14:creationId xmlns:p14="http://schemas.microsoft.com/office/powerpoint/2010/main" val="3499543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2817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spTree>
    <p:extLst>
      <p:ext uri="{BB962C8B-B14F-4D97-AF65-F5344CB8AC3E}">
        <p14:creationId xmlns:p14="http://schemas.microsoft.com/office/powerpoint/2010/main" val="3258109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442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50456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06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DD3-48BA-7636-6160-FE8D48D62259}"/>
              </a:ext>
            </a:extLst>
          </p:cNvPr>
          <p:cNvSpPr>
            <a:spLocks noGrp="1"/>
          </p:cNvSpPr>
          <p:nvPr>
            <p:ph type="title"/>
          </p:nvPr>
        </p:nvSpPr>
        <p:spPr>
          <a:xfrm>
            <a:off x="544397" y="304742"/>
            <a:ext cx="11507945" cy="9078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544397" y="174798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eople working together">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9491" y="2292595"/>
            <a:ext cx="4782190" cy="3397117"/>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7258120" y="1668051"/>
            <a:ext cx="4627967" cy="352189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86819760"/>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089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FAA6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6519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a grey cloud  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3856043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spTree>
    <p:extLst>
      <p:ext uri="{BB962C8B-B14F-4D97-AF65-F5344CB8AC3E}">
        <p14:creationId xmlns:p14="http://schemas.microsoft.com/office/powerpoint/2010/main" val="253429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03794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233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769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0434" y="914400"/>
            <a:ext cx="10515600"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5" name="Picture 4" descr="A white text on a black background  Description automatically generated">
            <a:extLst>
              <a:ext uri="{FF2B5EF4-FFF2-40B4-BE49-F238E27FC236}">
                <a16:creationId xmlns:a16="http://schemas.microsoft.com/office/drawing/2014/main" id="{BB6C836C-6DF3-AA6C-F790-3830A89359FC}"/>
              </a:ext>
            </a:extLst>
          </p:cNvPr>
          <p:cNvPicPr>
            <a:picLocks noChangeAspect="1"/>
          </p:cNvPicPr>
          <p:nvPr userDrawn="1"/>
        </p:nvPicPr>
        <p:blipFill>
          <a:blip r:embed="rId2"/>
          <a:stretch>
            <a:fillRect/>
          </a:stretch>
        </p:blipFill>
        <p:spPr>
          <a:xfrm>
            <a:off x="10460436" y="6161875"/>
            <a:ext cx="1451885" cy="570212"/>
          </a:xfrm>
          <a:prstGeom prst="rect">
            <a:avLst/>
          </a:prstGeom>
        </p:spPr>
      </p:pic>
    </p:spTree>
    <p:extLst>
      <p:ext uri="{BB962C8B-B14F-4D97-AF65-F5344CB8AC3E}">
        <p14:creationId xmlns:p14="http://schemas.microsoft.com/office/powerpoint/2010/main" val="734313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B5C"/>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  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spTree>
    <p:extLst>
      <p:ext uri="{BB962C8B-B14F-4D97-AF65-F5344CB8AC3E}">
        <p14:creationId xmlns:p14="http://schemas.microsoft.com/office/powerpoint/2010/main" val="3091115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03B5C"/>
                </a:solidFill>
                <a:latin typeface="+mj-lt"/>
              </a:defRPr>
            </a:lvl1pPr>
          </a:lstStyle>
          <a:p>
            <a:r>
              <a:rPr lang="en-US"/>
              <a:t>Click to edit Master title style</a:t>
            </a:r>
          </a:p>
        </p:txBody>
      </p:sp>
      <p:pic>
        <p:nvPicPr>
          <p:cNvPr id="4" name="Picture 3" descr="A white text on a black background  Description automatically generated">
            <a:extLst>
              <a:ext uri="{FF2B5EF4-FFF2-40B4-BE49-F238E27FC236}">
                <a16:creationId xmlns:a16="http://schemas.microsoft.com/office/drawing/2014/main" id="{B119EDC5-008F-A98C-F7DC-982CDEF69B24}"/>
              </a:ext>
            </a:extLst>
          </p:cNvPr>
          <p:cNvPicPr>
            <a:picLocks noChangeAspect="1"/>
          </p:cNvPicPr>
          <p:nvPr userDrawn="1"/>
        </p:nvPicPr>
        <p:blipFill>
          <a:blip r:embed="rId2"/>
          <a:stretch>
            <a:fillRect/>
          </a:stretch>
        </p:blipFill>
        <p:spPr>
          <a:xfrm>
            <a:off x="10409382" y="6012500"/>
            <a:ext cx="1555033" cy="610722"/>
          </a:xfrm>
          <a:prstGeom prst="rect">
            <a:avLst/>
          </a:prstGeom>
        </p:spPr>
      </p:pic>
    </p:spTree>
    <p:extLst>
      <p:ext uri="{BB962C8B-B14F-4D97-AF65-F5344CB8AC3E}">
        <p14:creationId xmlns:p14="http://schemas.microsoft.com/office/powerpoint/2010/main" val="36912121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34" Type="http://schemas.openxmlformats.org/officeDocument/2006/relationships/image" Target="../media/image26.jpeg"/><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theme" Target="../theme/theme10.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8"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73.xml"/><Relationship Id="rId7" Type="http://schemas.openxmlformats.org/officeDocument/2006/relationships/image" Target="../media/image32.jpeg"/><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theme" Target="../theme/theme12.xml"/><Relationship Id="rId5" Type="http://schemas.openxmlformats.org/officeDocument/2006/relationships/slideLayout" Target="../slideLayouts/slideLayout175.xml"/><Relationship Id="rId4" Type="http://schemas.openxmlformats.org/officeDocument/2006/relationships/slideLayout" Target="../slideLayouts/slideLayout1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image" Target="../media/image34.jpeg"/><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theme" Target="../theme/theme13.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7.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3.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19.jpeg"/><Relationship Id="rId5" Type="http://schemas.openxmlformats.org/officeDocument/2006/relationships/theme" Target="../theme/theme4.xml"/><Relationship Id="rId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0.jpeg"/><Relationship Id="rId5" Type="http://schemas.openxmlformats.org/officeDocument/2006/relationships/theme" Target="../theme/theme5.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24.png"/><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25.png"/><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theme" Target="../theme/theme8.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image" Target="../media/image27.png"/><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image" Target="../media/image2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image" Target="../media/image26.jpe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E94CF-51A1-63DA-1602-0F5083FAA0F2}"/>
              </a:ext>
            </a:extLst>
          </p:cNvPr>
          <p:cNvSpPr>
            <a:spLocks noGrp="1"/>
          </p:cNvSpPr>
          <p:nvPr>
            <p:ph type="body" idx="1"/>
          </p:nvPr>
        </p:nvSpPr>
        <p:spPr>
          <a:xfrm>
            <a:off x="259725" y="1469112"/>
            <a:ext cx="11507945" cy="5101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  Description automatically generated">
            <a:extLst>
              <a:ext uri="{FF2B5EF4-FFF2-40B4-BE49-F238E27FC236}">
                <a16:creationId xmlns:a16="http://schemas.microsoft.com/office/drawing/2014/main" id="{A6C66371-C27E-C28A-A442-69450CFD1A47}"/>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636369" y="6257071"/>
            <a:ext cx="1200815" cy="471607"/>
          </a:xfrm>
          <a:prstGeom prst="rect">
            <a:avLst/>
          </a:prstGeom>
        </p:spPr>
      </p:pic>
      <p:cxnSp>
        <p:nvCxnSpPr>
          <p:cNvPr id="4" name="Straight Connector 3">
            <a:extLst>
              <a:ext uri="{FF2B5EF4-FFF2-40B4-BE49-F238E27FC236}">
                <a16:creationId xmlns:a16="http://schemas.microsoft.com/office/drawing/2014/main" id="{B89683EF-CA7E-75DB-6381-CD7F320FF0E7}"/>
              </a:ext>
            </a:extLst>
          </p:cNvPr>
          <p:cNvCxnSpPr>
            <a:cxnSpLocks/>
          </p:cNvCxnSpPr>
          <p:nvPr/>
        </p:nvCxnSpPr>
        <p:spPr>
          <a:xfrm>
            <a:off x="556838" y="1136529"/>
            <a:ext cx="2056966" cy="0"/>
          </a:xfrm>
          <a:prstGeom prst="line">
            <a:avLst/>
          </a:prstGeom>
          <a:ln>
            <a:solidFill>
              <a:srgbClr val="003B5C"/>
            </a:solidFill>
          </a:ln>
        </p:spPr>
        <p:style>
          <a:lnRef idx="3">
            <a:schemeClr val="accent4"/>
          </a:lnRef>
          <a:fillRef idx="0">
            <a:schemeClr val="accent4"/>
          </a:fillRef>
          <a:effectRef idx="2">
            <a:schemeClr val="accent4"/>
          </a:effectRef>
          <a:fontRef idx="minor">
            <a:schemeClr val="tx1"/>
          </a:fontRef>
        </p:style>
      </p:cxnSp>
      <p:sp>
        <p:nvSpPr>
          <p:cNvPr id="8" name="Title Placeholder 1">
            <a:extLst>
              <a:ext uri="{FF2B5EF4-FFF2-40B4-BE49-F238E27FC236}">
                <a16:creationId xmlns:a16="http://schemas.microsoft.com/office/drawing/2014/main" id="{FFDE9903-E982-690C-1C99-105446D9395F}"/>
              </a:ext>
            </a:extLst>
          </p:cNvPr>
          <p:cNvSpPr>
            <a:spLocks noGrp="1"/>
          </p:cNvSpPr>
          <p:nvPr>
            <p:ph type="title"/>
          </p:nvPr>
        </p:nvSpPr>
        <p:spPr>
          <a:xfrm>
            <a:off x="320177" y="287383"/>
            <a:ext cx="11128513" cy="96671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67524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3" r:id="rId14"/>
    <p:sldLayoutId id="2147483674" r:id="rId15"/>
    <p:sldLayoutId id="2147483650" r:id="rId16"/>
    <p:sldLayoutId id="2147483672" r:id="rId17"/>
    <p:sldLayoutId id="2147483666" r:id="rId18"/>
    <p:sldLayoutId id="2147483667" r:id="rId19"/>
    <p:sldLayoutId id="2147483652" r:id="rId20"/>
    <p:sldLayoutId id="2147483668" r:id="rId21"/>
    <p:sldLayoutId id="2147483661" r:id="rId22"/>
    <p:sldLayoutId id="2147483669" r:id="rId23"/>
    <p:sldLayoutId id="2147483653" r:id="rId24"/>
    <p:sldLayoutId id="2147483670" r:id="rId25"/>
    <p:sldLayoutId id="2147483660" r:id="rId26"/>
    <p:sldLayoutId id="2147483658" r:id="rId27"/>
    <p:sldLayoutId id="2147483664" r:id="rId28"/>
    <p:sldLayoutId id="2147483663" r:id="rId29"/>
    <p:sldLayoutId id="2147483665" r:id="rId30"/>
    <p:sldLayoutId id="2147483675" r:id="rId31"/>
    <p:sldLayoutId id="2147483742" r:id="rId32"/>
    <p:sldLayoutId id="2147483744" r:id="rId33"/>
    <p:sldLayoutId id="2147483747" r:id="rId34"/>
    <p:sldLayoutId id="2147483751" r:id="rId35"/>
    <p:sldLayoutId id="2147483753" r:id="rId36"/>
    <p:sldLayoutId id="2147483755" r:id="rId37"/>
    <p:sldLayoutId id="2147483756" r:id="rId38"/>
    <p:sldLayoutId id="2147483757" r:id="rId39"/>
    <p:sldLayoutId id="2147483759" r:id="rId40"/>
    <p:sldLayoutId id="2147483765" r:id="rId41"/>
    <p:sldLayoutId id="2147483767" r:id="rId42"/>
    <p:sldLayoutId id="2147483769" r:id="rId43"/>
    <p:sldLayoutId id="2147483770" r:id="rId44"/>
    <p:sldLayoutId id="2147483771" r:id="rId45"/>
    <p:sldLayoutId id="2147483772" r:id="rId46"/>
    <p:sldLayoutId id="2147483773" r:id="rId47"/>
    <p:sldLayoutId id="2147483774" r:id="rId48"/>
    <p:sldLayoutId id="2147483775" r:id="rId4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defTabSz="914400" rtl="0" eaLnBrk="1" latinLnBrk="0" hangingPunct="1">
        <a:lnSpc>
          <a:spcPct val="90000"/>
        </a:lnSpc>
        <a:spcBef>
          <a:spcPct val="0"/>
        </a:spcBef>
        <a:buNone/>
        <a:defRPr sz="4400" b="0" kern="1200">
          <a:solidFill>
            <a:srgbClr val="17C66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  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4">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357170721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4" r:id="rId23"/>
    <p:sldLayoutId id="2147483975" r:id="rId24"/>
    <p:sldLayoutId id="2147483976" r:id="rId25"/>
    <p:sldLayoutId id="2147483979" r:id="rId26"/>
    <p:sldLayoutId id="2147484122" r:id="rId27"/>
    <p:sldLayoutId id="2147484123" r:id="rId28"/>
    <p:sldLayoutId id="2147484130" r:id="rId29"/>
    <p:sldLayoutId id="2147484131" r:id="rId30"/>
    <p:sldLayoutId id="2147483980" r:id="rId31"/>
    <p:sldLayoutId id="214748398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349"/>
      </p:ext>
    </p:extLst>
  </p:cSld>
  <p:clrMap bg1="lt1" tx1="dk1" bg2="lt2" tx2="dk2" accent1="accent1" accent2="accent2" accent3="accent3" accent4="accent4" accent5="accent5" accent6="accent6" hlink="hlink" folHlink="folHlink"/>
  <p:sldLayoutIdLst>
    <p:sldLayoutId id="2147484150"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8378C3E-599E-5424-BDB0-2B3F6C6A4AC3}"/>
              </a:ext>
            </a:extLst>
          </p:cNvPr>
          <p:cNvSpPr/>
          <p:nvPr/>
        </p:nvSpPr>
        <p:spPr>
          <a:xfrm>
            <a:off x="0" y="0"/>
            <a:ext cx="12192000" cy="6858000"/>
          </a:xfrm>
          <a:prstGeom prst="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932735"/>
      </p:ext>
    </p:extLst>
  </p:cSld>
  <p:clrMap bg1="dk1" tx1="lt1" bg2="dk2"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10;&#10;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2">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301972463"/>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173" r:id="rId16"/>
    <p:sldLayoutId id="2147484174" r:id="rId17"/>
    <p:sldLayoutId id="2147484175" r:id="rId18"/>
    <p:sldLayoutId id="2147484176" r:id="rId19"/>
    <p:sldLayoutId id="2147484177" r:id="rId20"/>
    <p:sldLayoutId id="2147484178" r:id="rId21"/>
    <p:sldLayoutId id="2147484179" r:id="rId22"/>
    <p:sldLayoutId id="2147484180" r:id="rId23"/>
    <p:sldLayoutId id="2147484181" r:id="rId24"/>
    <p:sldLayoutId id="2147484182" r:id="rId25"/>
    <p:sldLayoutId id="2147484183" r:id="rId26"/>
    <p:sldLayoutId id="2147484184" r:id="rId27"/>
    <p:sldLayoutId id="2147484185" r:id="rId28"/>
    <p:sldLayoutId id="2147484186" r:id="rId29"/>
    <p:sldLayoutId id="2147484187"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34600408"/>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8378C3E-599E-5424-BDB0-2B3F6C6A4AC3}"/>
              </a:ext>
            </a:extLst>
          </p:cNvPr>
          <p:cNvSpPr/>
          <p:nvPr/>
        </p:nvSpPr>
        <p:spPr>
          <a:xfrm>
            <a:off x="0" y="0"/>
            <a:ext cx="12192000" cy="6858000"/>
          </a:xfrm>
          <a:prstGeom prst="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272090"/>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858" r:id="rId5"/>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2" name="Rectangle 1">
            <a:extLst>
              <a:ext uri="{FF2B5EF4-FFF2-40B4-BE49-F238E27FC236}">
                <a16:creationId xmlns:a16="http://schemas.microsoft.com/office/drawing/2014/main" id="{6E9F44B2-93DB-7673-3213-E81CD81A6EA5}"/>
              </a:ext>
            </a:extLst>
          </p:cNvPr>
          <p:cNvSpPr/>
          <p:nvPr/>
        </p:nvSpPr>
        <p:spPr>
          <a:xfrm>
            <a:off x="0" y="0"/>
            <a:ext cx="12192000" cy="6858000"/>
          </a:xfrm>
          <a:prstGeom prst="rect">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30469"/>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userDrawn="1"/>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8378C3E-599E-5424-BDB0-2B3F6C6A4AC3}"/>
              </a:ext>
            </a:extLst>
          </p:cNvPr>
          <p:cNvSpPr/>
          <p:nvPr userDrawn="1"/>
        </p:nvSpPr>
        <p:spPr>
          <a:xfrm>
            <a:off x="0" y="0"/>
            <a:ext cx="12192000" cy="6858000"/>
          </a:xfrm>
          <a:prstGeom prst="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8950"/>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3B5C"/>
            </a:gs>
            <a:gs pos="45000">
              <a:srgbClr val="003B5C"/>
            </a:gs>
            <a:gs pos="100000">
              <a:schemeClr val="bg1">
                <a:lumMod val="50000"/>
              </a:schemeClr>
            </a:gs>
          </a:gsLst>
          <a:lin ang="21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logo with white text and green circles  Description automatically generated">
            <a:extLst>
              <a:ext uri="{FF2B5EF4-FFF2-40B4-BE49-F238E27FC236}">
                <a16:creationId xmlns:a16="http://schemas.microsoft.com/office/drawing/2014/main" id="{04285380-C52E-52EA-766A-F2F5FEEFC31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559981" y="5957222"/>
            <a:ext cx="1362087" cy="535652"/>
          </a:xfrm>
          <a:prstGeom prst="rect">
            <a:avLst/>
          </a:prstGeom>
        </p:spPr>
      </p:pic>
    </p:spTree>
    <p:extLst>
      <p:ext uri="{BB962C8B-B14F-4D97-AF65-F5344CB8AC3E}">
        <p14:creationId xmlns:p14="http://schemas.microsoft.com/office/powerpoint/2010/main" val="458667438"/>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285380-C52E-52EA-766A-F2F5FEEFC31E}"/>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10559981" y="5957576"/>
            <a:ext cx="1362087" cy="534944"/>
          </a:xfrm>
          <a:prstGeom prst="rect">
            <a:avLst/>
          </a:prstGeom>
        </p:spPr>
      </p:pic>
    </p:spTree>
    <p:extLst>
      <p:ext uri="{BB962C8B-B14F-4D97-AF65-F5344CB8AC3E}">
        <p14:creationId xmlns:p14="http://schemas.microsoft.com/office/powerpoint/2010/main" val="1719106084"/>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xStyles>
    <p:titleStyle>
      <a:lvl1pPr algn="l" defTabSz="914400" rtl="0" eaLnBrk="1" latinLnBrk="0" hangingPunct="1">
        <a:lnSpc>
          <a:spcPct val="90000"/>
        </a:lnSpc>
        <a:spcBef>
          <a:spcPct val="0"/>
        </a:spcBef>
        <a:buNone/>
        <a:defRPr sz="4400" b="0" kern="1200">
          <a:solidFill>
            <a:srgbClr val="003B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rgbClr val="003B5C"/>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  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27">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pic>
        <p:nvPicPr>
          <p:cNvPr id="3" name="Picture 2">
            <a:extLst>
              <a:ext uri="{FF2B5EF4-FFF2-40B4-BE49-F238E27FC236}">
                <a16:creationId xmlns:a16="http://schemas.microsoft.com/office/drawing/2014/main" id="{003FFF4A-C252-B8D7-DF21-EF11EA10CEB5}"/>
              </a:ext>
            </a:extLst>
          </p:cNvPr>
          <p:cNvPicPr>
            <a:picLocks noChangeAspect="1"/>
          </p:cNvPicPr>
          <p:nvPr userDrawn="1"/>
        </p:nvPicPr>
        <p:blipFill>
          <a:blip r:embed="rId28"/>
          <a:stretch>
            <a:fillRect/>
          </a:stretch>
        </p:blipFill>
        <p:spPr>
          <a:xfrm>
            <a:off x="10518177" y="6150689"/>
            <a:ext cx="1224573" cy="487838"/>
          </a:xfrm>
          <a:prstGeom prst="rect">
            <a:avLst/>
          </a:prstGeom>
        </p:spPr>
      </p:pic>
    </p:spTree>
    <p:extLst>
      <p:ext uri="{BB962C8B-B14F-4D97-AF65-F5344CB8AC3E}">
        <p14:creationId xmlns:p14="http://schemas.microsoft.com/office/powerpoint/2010/main" val="19543585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3" r:id="rId22"/>
    <p:sldLayoutId id="2147483854" r:id="rId23"/>
    <p:sldLayoutId id="2147483855" r:id="rId24"/>
    <p:sldLayoutId id="214748385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  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1">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245904993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5" r:id="rId26"/>
    <p:sldLayoutId id="2147483946" r:id="rId27"/>
    <p:sldLayoutId id="2147483947" r:id="rId28"/>
    <p:sldLayoutId id="214748394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2B8ED-8E3E-F639-6499-078994340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DA0C1-90F9-953A-8D46-562CAD7B5561}"/>
              </a:ext>
            </a:extLst>
          </p:cNvPr>
          <p:cNvSpPr>
            <a:spLocks noGrp="1"/>
          </p:cNvSpPr>
          <p:nvPr>
            <p:ph type="ctrTitle"/>
          </p:nvPr>
        </p:nvSpPr>
        <p:spPr>
          <a:xfrm>
            <a:off x="561787" y="2881782"/>
            <a:ext cx="10940554" cy="1238071"/>
          </a:xfrm>
        </p:spPr>
        <p:txBody>
          <a:bodyPr lIns="91440" tIns="45720" rIns="91440" bIns="45720" anchor="t">
            <a:normAutofit fontScale="90000"/>
          </a:bodyPr>
          <a:lstStyle/>
          <a:p>
            <a:r>
              <a:rPr lang="en-US" sz="6600"/>
              <a:t>Packet Fusion </a:t>
            </a:r>
            <a:br>
              <a:rPr lang="en-US" sz="6600"/>
            </a:br>
            <a:r>
              <a:rPr lang="en-US" sz="6600" err="1"/>
              <a:t>Cloud</a:t>
            </a:r>
            <a:r>
              <a:rPr lang="en-US" sz="6600" err="1">
                <a:solidFill>
                  <a:schemeClr val="bg2"/>
                </a:solidFill>
              </a:rPr>
              <a:t>Connect</a:t>
            </a:r>
            <a:endParaRPr lang="en-US" sz="6600">
              <a:solidFill>
                <a:schemeClr val="bg2"/>
              </a:solidFill>
            </a:endParaRPr>
          </a:p>
        </p:txBody>
      </p:sp>
    </p:spTree>
    <p:extLst>
      <p:ext uri="{BB962C8B-B14F-4D97-AF65-F5344CB8AC3E}">
        <p14:creationId xmlns:p14="http://schemas.microsoft.com/office/powerpoint/2010/main" val="272561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9826752" y="621792"/>
            <a:ext cx="97536" cy="97536"/>
          </a:xfrm>
          <a:prstGeom prst="ellipse">
            <a:avLst/>
          </a:prstGeom>
          <a:solidFill>
            <a:srgbClr val="B8CDE0"/>
          </a:solidFill>
          <a:ln w="12700">
            <a:solidFill>
              <a:srgbClr val="B8CDE0"/>
            </a:solidFill>
            <a:prstDash val="solid"/>
          </a:ln>
        </p:spPr>
        <p:txBody>
          <a:bodyPr/>
          <a:lstStyle/>
          <a:p>
            <a:pPr defTabSz="1219170"/>
            <a:endParaRPr lang="en-US" sz="2400">
              <a:solidFill>
                <a:prstClr val="black"/>
              </a:solidFill>
              <a:latin typeface="Calibri" panose="020F0502020204030204"/>
            </a:endParaRPr>
          </a:p>
        </p:txBody>
      </p:sp>
      <p:sp>
        <p:nvSpPr>
          <p:cNvPr id="10" name="Shape 8"/>
          <p:cNvSpPr/>
          <p:nvPr/>
        </p:nvSpPr>
        <p:spPr>
          <a:xfrm>
            <a:off x="10802112" y="170688"/>
            <a:ext cx="97536" cy="97536"/>
          </a:xfrm>
          <a:prstGeom prst="ellipse">
            <a:avLst/>
          </a:prstGeom>
          <a:solidFill>
            <a:srgbClr val="B8CDE0"/>
          </a:solidFill>
          <a:ln w="12700">
            <a:solidFill>
              <a:srgbClr val="B8CDE0"/>
            </a:solidFill>
            <a:prstDash val="solid"/>
          </a:ln>
        </p:spPr>
        <p:txBody>
          <a:bodyPr/>
          <a:lstStyle/>
          <a:p>
            <a:pPr defTabSz="1219170"/>
            <a:endParaRPr lang="en-US" sz="2400">
              <a:solidFill>
                <a:prstClr val="black"/>
              </a:solidFill>
              <a:latin typeface="Calibri" panose="020F0502020204030204"/>
            </a:endParaRPr>
          </a:p>
        </p:txBody>
      </p:sp>
      <p:sp>
        <p:nvSpPr>
          <p:cNvPr id="11" name="Shape 9"/>
          <p:cNvSpPr/>
          <p:nvPr/>
        </p:nvSpPr>
        <p:spPr>
          <a:xfrm>
            <a:off x="11350752" y="1109472"/>
            <a:ext cx="97536" cy="97536"/>
          </a:xfrm>
          <a:prstGeom prst="ellipse">
            <a:avLst/>
          </a:prstGeom>
          <a:solidFill>
            <a:srgbClr val="B8CDE0"/>
          </a:solidFill>
          <a:ln w="12700">
            <a:solidFill>
              <a:srgbClr val="B8CDE0"/>
            </a:solidFill>
            <a:prstDash val="solid"/>
          </a:ln>
        </p:spPr>
        <p:txBody>
          <a:bodyPr/>
          <a:lstStyle/>
          <a:p>
            <a:pPr defTabSz="1219170"/>
            <a:endParaRPr lang="en-US" sz="2400">
              <a:solidFill>
                <a:prstClr val="black"/>
              </a:solidFill>
              <a:latin typeface="Calibri" panose="020F0502020204030204"/>
            </a:endParaRPr>
          </a:p>
        </p:txBody>
      </p:sp>
      <p:sp>
        <p:nvSpPr>
          <p:cNvPr id="12" name="Shape 10"/>
          <p:cNvSpPr/>
          <p:nvPr/>
        </p:nvSpPr>
        <p:spPr>
          <a:xfrm>
            <a:off x="9217152" y="987552"/>
            <a:ext cx="97536" cy="97536"/>
          </a:xfrm>
          <a:prstGeom prst="ellipse">
            <a:avLst/>
          </a:prstGeom>
          <a:solidFill>
            <a:srgbClr val="B8CDE0"/>
          </a:solidFill>
          <a:ln w="12700">
            <a:solidFill>
              <a:srgbClr val="B8CDE0"/>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0" y="0"/>
            <a:ext cx="12192000" cy="67056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365760" y="0"/>
            <a:ext cx="8534400" cy="670560"/>
          </a:xfrm>
          <a:prstGeom prst="rect">
            <a:avLst/>
          </a:prstGeom>
          <a:noFill/>
          <a:ln/>
        </p:spPr>
        <p:txBody>
          <a:bodyPr wrap="square" lIns="0" tIns="0" rIns="0" bIns="0" rtlCol="0" anchor="ctr"/>
          <a:lstStyle/>
          <a:p>
            <a:pPr defTabSz="1219170"/>
            <a:r>
              <a:rPr lang="en-US" sz="1700">
                <a:solidFill>
                  <a:srgbClr val="FFFFFF"/>
                </a:solidFill>
                <a:latin typeface="Calibri"/>
                <a:ea typeface="Calibri"/>
                <a:cs typeface="Calibri"/>
              </a:rPr>
              <a:t>Data Extraction Tool  |  Detailed Report</a:t>
            </a:r>
            <a:endParaRPr lang="en-US" sz="1700">
              <a:solidFill>
                <a:prstClr val="black"/>
              </a:solidFill>
              <a:latin typeface="Calibri"/>
              <a:ea typeface="Calibri"/>
              <a:cs typeface="Calibri"/>
            </a:endParaRPr>
          </a:p>
        </p:txBody>
      </p:sp>
      <p:sp>
        <p:nvSpPr>
          <p:cNvPr id="15" name="Text 13"/>
          <p:cNvSpPr/>
          <p:nvPr/>
        </p:nvSpPr>
        <p:spPr>
          <a:xfrm>
            <a:off x="9144000" y="0"/>
            <a:ext cx="2804160" cy="67056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6" name="Text 14"/>
          <p:cNvSpPr/>
          <p:nvPr/>
        </p:nvSpPr>
        <p:spPr>
          <a:xfrm>
            <a:off x="365760" y="792480"/>
            <a:ext cx="5486400" cy="426720"/>
          </a:xfrm>
          <a:prstGeom prst="rect">
            <a:avLst/>
          </a:prstGeom>
          <a:noFill/>
          <a:ln/>
        </p:spPr>
        <p:txBody>
          <a:bodyPr wrap="square" lIns="0" tIns="0" rIns="0" bIns="0" rtlCol="0" anchor="ctr"/>
          <a:lstStyle/>
          <a:p>
            <a:pPr defTabSz="1219170"/>
            <a:r>
              <a:rPr lang="en-US" sz="2133" b="1" dirty="0">
                <a:solidFill>
                  <a:srgbClr val="003B5C"/>
                </a:solidFill>
                <a:latin typeface="Calibri" pitchFamily="34" charset="0"/>
                <a:ea typeface="Calibri" pitchFamily="34" charset="-122"/>
                <a:cs typeface="Calibri" pitchFamily="34" charset="-120"/>
              </a:rPr>
              <a:t>3. Detailed Insights</a:t>
            </a:r>
            <a:endParaRPr lang="en-US" sz="2133" b="1" dirty="0">
              <a:solidFill>
                <a:prstClr val="black"/>
              </a:solidFill>
              <a:latin typeface="Calibri" panose="020F0502020204030204"/>
            </a:endParaRPr>
          </a:p>
        </p:txBody>
      </p:sp>
      <p:sp>
        <p:nvSpPr>
          <p:cNvPr id="17" name="Text 15"/>
          <p:cNvSpPr/>
          <p:nvPr/>
        </p:nvSpPr>
        <p:spPr>
          <a:xfrm>
            <a:off x="365760" y="1219200"/>
            <a:ext cx="5608320" cy="512064"/>
          </a:xfrm>
          <a:prstGeom prst="rect">
            <a:avLst/>
          </a:prstGeom>
          <a:noFill/>
          <a:ln/>
        </p:spPr>
        <p:txBody>
          <a:bodyPr wrap="square" lIns="0" tIns="0" rIns="0" bIns="0" rtlCol="0" anchor="ctr"/>
          <a:lstStyle/>
          <a:p>
            <a:pPr defTabSz="1219170"/>
            <a:r>
              <a:rPr lang="en-US" sz="1000">
                <a:solidFill>
                  <a:srgbClr val="444444"/>
                </a:solidFill>
                <a:latin typeface="Calibri" pitchFamily="34" charset="0"/>
                <a:ea typeface="Calibri" pitchFamily="34" charset="-122"/>
                <a:cs typeface="Calibri" pitchFamily="34" charset="-120"/>
              </a:rPr>
              <a:t>This table provides a list of each type of facility that is in use across the existing solution.</a:t>
            </a:r>
            <a:endParaRPr lang="en-US" sz="1000">
              <a:solidFill>
                <a:prstClr val="black"/>
              </a:solidFill>
              <a:latin typeface="Calibri" panose="020F0502020204030204"/>
            </a:endParaRPr>
          </a:p>
          <a:p>
            <a:pPr defTabSz="1219170"/>
            <a:r>
              <a:rPr lang="en-US" sz="1000">
                <a:solidFill>
                  <a:srgbClr val="444444"/>
                </a:solidFill>
                <a:latin typeface="Calibri" pitchFamily="34" charset="0"/>
                <a:ea typeface="Calibri" pitchFamily="34" charset="-122"/>
                <a:cs typeface="Calibri" pitchFamily="34" charset="-120"/>
              </a:rPr>
              <a:t>Note: Not all items detailed are applicable to all vendors.</a:t>
            </a:r>
            <a:endParaRPr lang="en-US" sz="1000">
              <a:solidFill>
                <a:prstClr val="black"/>
              </a:solidFill>
              <a:latin typeface="Calibri" panose="020F0502020204030204"/>
            </a:endParaRPr>
          </a:p>
        </p:txBody>
      </p:sp>
      <p:graphicFrame>
        <p:nvGraphicFramePr>
          <p:cNvPr id="18" name="Table 0"/>
          <p:cNvGraphicFramePr>
            <a:graphicFrameLocks noGrp="1"/>
          </p:cNvGraphicFramePr>
          <p:nvPr/>
        </p:nvGraphicFramePr>
        <p:xfrm>
          <a:off x="365760" y="1731264"/>
          <a:ext cx="5608320" cy="4803309"/>
        </p:xfrm>
        <a:graphic>
          <a:graphicData uri="http://schemas.openxmlformats.org/drawingml/2006/table">
            <a:tbl>
              <a:tblPr/>
              <a:tblGrid>
                <a:gridCol w="188976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3169920">
                  <a:extLst>
                    <a:ext uri="{9D8B030D-6E8A-4147-A177-3AD203B41FA5}">
                      <a16:colId xmlns:a16="http://schemas.microsoft.com/office/drawing/2014/main" val="20002"/>
                    </a:ext>
                  </a:extLst>
                </a:gridCol>
              </a:tblGrid>
              <a:tr h="234696">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Count</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Information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Extns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13</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Usually caused by both extn and profile having same DN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names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16</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Will occur frequently in large organisations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MAC addresses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Usually caused by legacy programming</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Pickup groups with 1 member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Redundant programming of Pickups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952</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physical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Home Cluster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 marked as 'Home Cluster'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Non-Home Cluster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 that are not marked as 'Home Cluster'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8"/>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CSF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number of devices using 'Cisco Client Services Framework'</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IP Communicators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number of 'IP Communicators'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0"/>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Mobility</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Mobility Users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44085">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949</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 defined (Extns, Trunks, Groups, Digit Trans, Profiles etc.)</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2"/>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 without name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Directory Numbers without a name defined</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without number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24</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devices or profiles without a valid DN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4"/>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Hunt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Hunt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Workgroups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Workgroups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6"/>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Paging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Paging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Pickup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21</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Pickup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8"/>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Soft Phones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Soft Phones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bl>
          </a:graphicData>
        </a:graphic>
      </p:graphicFrame>
      <p:sp>
        <p:nvSpPr>
          <p:cNvPr id="19" name="Shape 16"/>
          <p:cNvSpPr/>
          <p:nvPr/>
        </p:nvSpPr>
        <p:spPr>
          <a:xfrm>
            <a:off x="6217920" y="731520"/>
            <a:ext cx="36576" cy="5754624"/>
          </a:xfrm>
          <a:prstGeom prst="rect">
            <a:avLst/>
          </a:prstGeom>
          <a:solidFill>
            <a:srgbClr val="B8CDE0"/>
          </a:solidFill>
          <a:ln w="12700">
            <a:solidFill>
              <a:srgbClr val="B8CDE0"/>
            </a:solidFill>
            <a:prstDash val="solid"/>
          </a:ln>
        </p:spPr>
        <p:txBody>
          <a:bodyPr/>
          <a:lstStyle/>
          <a:p>
            <a:pPr defTabSz="1219170"/>
            <a:endParaRPr lang="en-US" sz="2400">
              <a:solidFill>
                <a:prstClr val="black"/>
              </a:solidFill>
              <a:latin typeface="Calibri" panose="020F0502020204030204"/>
            </a:endParaRPr>
          </a:p>
        </p:txBody>
      </p:sp>
      <p:sp>
        <p:nvSpPr>
          <p:cNvPr id="20" name="Text 17"/>
          <p:cNvSpPr/>
          <p:nvPr/>
        </p:nvSpPr>
        <p:spPr>
          <a:xfrm>
            <a:off x="6400800" y="792480"/>
            <a:ext cx="5364480" cy="426720"/>
          </a:xfrm>
          <a:prstGeom prst="rect">
            <a:avLst/>
          </a:prstGeom>
          <a:noFill/>
          <a:ln/>
        </p:spPr>
        <p:txBody>
          <a:bodyPr wrap="square" lIns="0" tIns="0" rIns="0" bIns="0" rtlCol="0" anchor="ctr"/>
          <a:lstStyle/>
          <a:p>
            <a:pPr defTabSz="1219170"/>
            <a:r>
              <a:rPr lang="en-US" sz="2133" b="1" dirty="0">
                <a:solidFill>
                  <a:srgbClr val="003B5C"/>
                </a:solidFill>
                <a:latin typeface="Calibri" pitchFamily="34" charset="0"/>
                <a:ea typeface="Calibri" pitchFamily="34" charset="-122"/>
                <a:cs typeface="Calibri" pitchFamily="34" charset="-120"/>
              </a:rPr>
              <a:t>3.1.   CDR Summary</a:t>
            </a:r>
            <a:endParaRPr lang="en-US" sz="2133" b="1" dirty="0">
              <a:solidFill>
                <a:prstClr val="black"/>
              </a:solidFill>
              <a:latin typeface="Calibri" panose="020F0502020204030204"/>
            </a:endParaRPr>
          </a:p>
        </p:txBody>
      </p:sp>
      <p:sp>
        <p:nvSpPr>
          <p:cNvPr id="21" name="Text 18"/>
          <p:cNvSpPr/>
          <p:nvPr/>
        </p:nvSpPr>
        <p:spPr>
          <a:xfrm>
            <a:off x="6400800" y="1255776"/>
            <a:ext cx="5364480" cy="365760"/>
          </a:xfrm>
          <a:prstGeom prst="rect">
            <a:avLst/>
          </a:prstGeom>
          <a:noFill/>
          <a:ln/>
        </p:spPr>
        <p:txBody>
          <a:bodyPr wrap="square" lIns="0" tIns="0" rIns="0" bIns="0" rtlCol="0" anchor="ctr"/>
          <a:lstStyle/>
          <a:p>
            <a:pPr defTabSz="1219170"/>
            <a:r>
              <a:rPr lang="en-US" sz="1000">
                <a:solidFill>
                  <a:srgbClr val="444444"/>
                </a:solidFill>
                <a:latin typeface="Calibri" pitchFamily="34" charset="0"/>
                <a:ea typeface="Calibri" pitchFamily="34" charset="-122"/>
                <a:cs typeface="Calibri" pitchFamily="34" charset="-120"/>
              </a:rPr>
              <a:t>If CDR data is available, this will show a summary of call types and extension counts below.</a:t>
            </a:r>
            <a:endParaRPr lang="en-US" sz="1000">
              <a:solidFill>
                <a:prstClr val="black"/>
              </a:solidFill>
              <a:latin typeface="Calibri" panose="020F0502020204030204"/>
            </a:endParaRPr>
          </a:p>
        </p:txBody>
      </p:sp>
      <p:graphicFrame>
        <p:nvGraphicFramePr>
          <p:cNvPr id="22" name="Table 1"/>
          <p:cNvGraphicFramePr>
            <a:graphicFrameLocks noGrp="1"/>
          </p:cNvGraphicFramePr>
          <p:nvPr/>
        </p:nvGraphicFramePr>
        <p:xfrm>
          <a:off x="6400800" y="1682496"/>
          <a:ext cx="5364480" cy="1584960"/>
        </p:xfrm>
        <a:graphic>
          <a:graphicData uri="http://schemas.openxmlformats.org/drawingml/2006/table">
            <a:tbl>
              <a:tblPr/>
              <a:tblGrid>
                <a:gridCol w="463296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64160">
                <a:tc>
                  <a:txBody>
                    <a:bodyPr/>
                    <a:lstStyle/>
                    <a:p>
                      <a:pPr marL="0" indent="0" algn="l">
                        <a:buNone/>
                      </a:pPr>
                      <a:r>
                        <a:rPr lang="en-US" sz="1000" b="1">
                          <a:solidFill>
                            <a:srgbClr val="FFFFFF"/>
                          </a:solidFill>
                          <a:latin typeface="Calibri" pitchFamily="34" charset="0"/>
                          <a:ea typeface="Calibri" pitchFamily="34" charset="-122"/>
                          <a:cs typeface="Calibri" pitchFamily="34" charset="-120"/>
                        </a:rPr>
                        <a:t>Metric</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r">
                        <a:buNone/>
                      </a:pPr>
                      <a:r>
                        <a:rPr lang="en-US" sz="1000" b="1">
                          <a:solidFill>
                            <a:srgbClr val="FFFFFF"/>
                          </a:solidFill>
                          <a:latin typeface="Calibri" pitchFamily="34" charset="0"/>
                          <a:ea typeface="Calibri" pitchFamily="34" charset="-122"/>
                          <a:cs typeface="Calibri" pitchFamily="34" charset="-120"/>
                        </a:rPr>
                        <a:t>Count</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Extension Directory Numbers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627</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Calls out for ALL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29549</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Calls in for ALL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57278</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number of extensions with more than 10 calls out</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263</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number of extensions with more than 10 calls in</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332</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23" name="Shape 19"/>
          <p:cNvSpPr/>
          <p:nvPr/>
        </p:nvSpPr>
        <p:spPr>
          <a:xfrm>
            <a:off x="64008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sp>
        <p:nvSpPr>
          <p:cNvPr id="24" name="Shape 20"/>
          <p:cNvSpPr/>
          <p:nvPr/>
        </p:nvSpPr>
        <p:spPr>
          <a:xfrm>
            <a:off x="6400800" y="3718560"/>
            <a:ext cx="1682496" cy="85344"/>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25" name="Text 21"/>
          <p:cNvSpPr/>
          <p:nvPr/>
        </p:nvSpPr>
        <p:spPr>
          <a:xfrm>
            <a:off x="6400800" y="3840480"/>
            <a:ext cx="1682496" cy="585216"/>
          </a:xfrm>
          <a:prstGeom prst="rect">
            <a:avLst/>
          </a:prstGeom>
          <a:noFill/>
          <a:ln/>
        </p:spPr>
        <p:txBody>
          <a:bodyPr wrap="square" lIns="0" tIns="0" rIns="0" bIns="0" rtlCol="0" anchor="ctr"/>
          <a:lstStyle/>
          <a:p>
            <a:pPr algn="ctr" defTabSz="1219170"/>
            <a:r>
              <a:rPr lang="en-US" sz="4533" b="1">
                <a:solidFill>
                  <a:srgbClr val="FFFFFF"/>
                </a:solidFill>
                <a:latin typeface="Calibri" pitchFamily="34" charset="0"/>
                <a:ea typeface="Calibri" pitchFamily="34" charset="-122"/>
                <a:cs typeface="Calibri" pitchFamily="34" charset="-120"/>
              </a:rPr>
              <a:t>949</a:t>
            </a:r>
            <a:endParaRPr lang="en-US" sz="4533">
              <a:solidFill>
                <a:prstClr val="black"/>
              </a:solidFill>
              <a:latin typeface="Calibri" panose="020F0502020204030204"/>
            </a:endParaRPr>
          </a:p>
        </p:txBody>
      </p:sp>
      <p:sp>
        <p:nvSpPr>
          <p:cNvPr id="26" name="Text 22"/>
          <p:cNvSpPr/>
          <p:nvPr/>
        </p:nvSpPr>
        <p:spPr>
          <a:xfrm>
            <a:off x="6400800" y="4413504"/>
            <a:ext cx="1682496" cy="268224"/>
          </a:xfrm>
          <a:prstGeom prst="rect">
            <a:avLst/>
          </a:prstGeom>
          <a:noFill/>
          <a:ln/>
        </p:spPr>
        <p:txBody>
          <a:bodyPr wrap="square" lIns="0" tIns="0" rIns="0" bIns="0" rtlCol="0" anchor="ctr"/>
          <a:lstStyle/>
          <a:p>
            <a:pPr algn="ctr" defTabSz="1219170"/>
            <a:r>
              <a:rPr lang="en-US" sz="1067" b="1">
                <a:solidFill>
                  <a:srgbClr val="3DAB6E"/>
                </a:solidFill>
                <a:latin typeface="Calibri" pitchFamily="34" charset="0"/>
                <a:ea typeface="Calibri" pitchFamily="34" charset="-122"/>
                <a:cs typeface="Calibri" pitchFamily="34" charset="-120"/>
              </a:rPr>
              <a:t>Total DNs</a:t>
            </a:r>
            <a:endParaRPr lang="en-US" sz="1067">
              <a:solidFill>
                <a:prstClr val="black"/>
              </a:solidFill>
              <a:latin typeface="Calibri" panose="020F0502020204030204"/>
            </a:endParaRPr>
          </a:p>
        </p:txBody>
      </p:sp>
      <p:sp>
        <p:nvSpPr>
          <p:cNvPr id="27" name="Text 23"/>
          <p:cNvSpPr/>
          <p:nvPr/>
        </p:nvSpPr>
        <p:spPr>
          <a:xfrm>
            <a:off x="6400800" y="4657344"/>
            <a:ext cx="1682496" cy="268224"/>
          </a:xfrm>
          <a:prstGeom prst="rect">
            <a:avLst/>
          </a:prstGeom>
          <a:noFill/>
          <a:ln/>
        </p:spPr>
        <p:txBody>
          <a:bodyPr wrap="square" lIns="0" tIns="0" rIns="0" bIns="0" rtlCol="0" anchor="ctr"/>
          <a:lstStyle/>
          <a:p>
            <a:pPr algn="ctr" defTabSz="1219170"/>
            <a:r>
              <a:rPr lang="en-US" sz="867">
                <a:solidFill>
                  <a:srgbClr val="A8C8E0"/>
                </a:solidFill>
                <a:latin typeface="Calibri" pitchFamily="34" charset="0"/>
                <a:ea typeface="Calibri" pitchFamily="34" charset="-122"/>
                <a:cs typeface="Calibri" pitchFamily="34" charset="-120"/>
              </a:rPr>
              <a:t>Defined in system</a:t>
            </a:r>
            <a:endParaRPr lang="en-US" sz="867">
              <a:solidFill>
                <a:prstClr val="black"/>
              </a:solidFill>
              <a:latin typeface="Calibri" panose="020F0502020204030204"/>
            </a:endParaRPr>
          </a:p>
        </p:txBody>
      </p:sp>
      <p:sp>
        <p:nvSpPr>
          <p:cNvPr id="28" name="Shape 24"/>
          <p:cNvSpPr/>
          <p:nvPr/>
        </p:nvSpPr>
        <p:spPr>
          <a:xfrm>
            <a:off x="82296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sp>
        <p:nvSpPr>
          <p:cNvPr id="29" name="Shape 25"/>
          <p:cNvSpPr/>
          <p:nvPr/>
        </p:nvSpPr>
        <p:spPr>
          <a:xfrm>
            <a:off x="8229600" y="3718560"/>
            <a:ext cx="1682496" cy="85344"/>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30" name="Text 26"/>
          <p:cNvSpPr/>
          <p:nvPr/>
        </p:nvSpPr>
        <p:spPr>
          <a:xfrm>
            <a:off x="8229600" y="3840480"/>
            <a:ext cx="1682496" cy="585216"/>
          </a:xfrm>
          <a:prstGeom prst="rect">
            <a:avLst/>
          </a:prstGeom>
          <a:noFill/>
          <a:ln/>
        </p:spPr>
        <p:txBody>
          <a:bodyPr wrap="square" lIns="0" tIns="0" rIns="0" bIns="0" rtlCol="0" anchor="ctr"/>
          <a:lstStyle/>
          <a:p>
            <a:pPr algn="ctr" defTabSz="1219170"/>
            <a:r>
              <a:rPr lang="en-US" sz="4533" b="1">
                <a:solidFill>
                  <a:srgbClr val="FFFFFF"/>
                </a:solidFill>
                <a:latin typeface="Calibri" pitchFamily="34" charset="0"/>
                <a:ea typeface="Calibri" pitchFamily="34" charset="-122"/>
                <a:cs typeface="Calibri" pitchFamily="34" charset="-120"/>
              </a:rPr>
              <a:t>0</a:t>
            </a:r>
            <a:endParaRPr lang="en-US" sz="4533">
              <a:solidFill>
                <a:prstClr val="black"/>
              </a:solidFill>
              <a:latin typeface="Calibri" panose="020F0502020204030204"/>
            </a:endParaRPr>
          </a:p>
        </p:txBody>
      </p:sp>
      <p:sp>
        <p:nvSpPr>
          <p:cNvPr id="31" name="Text 27"/>
          <p:cNvSpPr/>
          <p:nvPr/>
        </p:nvSpPr>
        <p:spPr>
          <a:xfrm>
            <a:off x="8229600" y="4413504"/>
            <a:ext cx="1682496" cy="268224"/>
          </a:xfrm>
          <a:prstGeom prst="rect">
            <a:avLst/>
          </a:prstGeom>
          <a:noFill/>
          <a:ln/>
        </p:spPr>
        <p:txBody>
          <a:bodyPr wrap="square" lIns="0" tIns="0" rIns="0" bIns="0" rtlCol="0" anchor="ctr"/>
          <a:lstStyle/>
          <a:p>
            <a:pPr algn="ctr" defTabSz="1219170"/>
            <a:r>
              <a:rPr lang="en-US" sz="1067" b="1">
                <a:solidFill>
                  <a:srgbClr val="3DAB6E"/>
                </a:solidFill>
                <a:latin typeface="Calibri" pitchFamily="34" charset="0"/>
                <a:ea typeface="Calibri" pitchFamily="34" charset="-122"/>
                <a:cs typeface="Calibri" pitchFamily="34" charset="-120"/>
              </a:rPr>
              <a:t>Total Profiles</a:t>
            </a:r>
            <a:endParaRPr lang="en-US" sz="1067">
              <a:solidFill>
                <a:prstClr val="black"/>
              </a:solidFill>
              <a:latin typeface="Calibri" panose="020F0502020204030204"/>
            </a:endParaRPr>
          </a:p>
        </p:txBody>
      </p:sp>
      <p:sp>
        <p:nvSpPr>
          <p:cNvPr id="32" name="Text 28"/>
          <p:cNvSpPr/>
          <p:nvPr/>
        </p:nvSpPr>
        <p:spPr>
          <a:xfrm>
            <a:off x="8229600" y="4657344"/>
            <a:ext cx="1682496" cy="268224"/>
          </a:xfrm>
          <a:prstGeom prst="rect">
            <a:avLst/>
          </a:prstGeom>
          <a:noFill/>
          <a:ln/>
        </p:spPr>
        <p:txBody>
          <a:bodyPr wrap="square" lIns="0" tIns="0" rIns="0" bIns="0" rtlCol="0" anchor="ctr"/>
          <a:lstStyle/>
          <a:p>
            <a:pPr algn="ctr" defTabSz="1219170"/>
            <a:r>
              <a:rPr lang="en-US" sz="867">
                <a:solidFill>
                  <a:srgbClr val="A8C8E0"/>
                </a:solidFill>
                <a:latin typeface="Calibri" pitchFamily="34" charset="0"/>
                <a:ea typeface="Calibri" pitchFamily="34" charset="-122"/>
                <a:cs typeface="Calibri" pitchFamily="34" charset="-120"/>
              </a:rPr>
              <a:t>Home cluster</a:t>
            </a:r>
            <a:endParaRPr lang="en-US" sz="867">
              <a:solidFill>
                <a:prstClr val="black"/>
              </a:solidFill>
              <a:latin typeface="Calibri" panose="020F0502020204030204"/>
            </a:endParaRPr>
          </a:p>
        </p:txBody>
      </p:sp>
      <p:sp>
        <p:nvSpPr>
          <p:cNvPr id="33" name="Shape 29"/>
          <p:cNvSpPr/>
          <p:nvPr/>
        </p:nvSpPr>
        <p:spPr>
          <a:xfrm>
            <a:off x="100584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sp>
        <p:nvSpPr>
          <p:cNvPr id="34" name="Shape 30"/>
          <p:cNvSpPr/>
          <p:nvPr/>
        </p:nvSpPr>
        <p:spPr>
          <a:xfrm>
            <a:off x="10058400" y="3718560"/>
            <a:ext cx="1682496" cy="85344"/>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35" name="Text 31"/>
          <p:cNvSpPr/>
          <p:nvPr/>
        </p:nvSpPr>
        <p:spPr>
          <a:xfrm>
            <a:off x="10058400" y="3840480"/>
            <a:ext cx="1682496" cy="585216"/>
          </a:xfrm>
          <a:prstGeom prst="rect">
            <a:avLst/>
          </a:prstGeom>
          <a:noFill/>
          <a:ln/>
        </p:spPr>
        <p:txBody>
          <a:bodyPr wrap="square" lIns="0" tIns="0" rIns="0" bIns="0" rtlCol="0" anchor="ctr"/>
          <a:lstStyle/>
          <a:p>
            <a:pPr algn="ctr" defTabSz="1219170"/>
            <a:r>
              <a:rPr lang="en-US" sz="4533" b="1">
                <a:solidFill>
                  <a:srgbClr val="FFFFFF"/>
                </a:solidFill>
                <a:latin typeface="Calibri" pitchFamily="34" charset="0"/>
                <a:ea typeface="Calibri" pitchFamily="34" charset="-122"/>
                <a:cs typeface="Calibri" pitchFamily="34" charset="-120"/>
              </a:rPr>
              <a:t>1</a:t>
            </a:r>
            <a:endParaRPr lang="en-US" sz="4533">
              <a:solidFill>
                <a:prstClr val="black"/>
              </a:solidFill>
              <a:latin typeface="Calibri" panose="020F0502020204030204"/>
            </a:endParaRPr>
          </a:p>
        </p:txBody>
      </p:sp>
      <p:sp>
        <p:nvSpPr>
          <p:cNvPr id="36" name="Text 32"/>
          <p:cNvSpPr/>
          <p:nvPr/>
        </p:nvSpPr>
        <p:spPr>
          <a:xfrm>
            <a:off x="10058400" y="4413504"/>
            <a:ext cx="1682496" cy="268224"/>
          </a:xfrm>
          <a:prstGeom prst="rect">
            <a:avLst/>
          </a:prstGeom>
          <a:noFill/>
          <a:ln/>
        </p:spPr>
        <p:txBody>
          <a:bodyPr wrap="square" lIns="0" tIns="0" rIns="0" bIns="0" rtlCol="0" anchor="ctr"/>
          <a:lstStyle/>
          <a:p>
            <a:pPr algn="ctr" defTabSz="1219170"/>
            <a:r>
              <a:rPr lang="en-US" sz="1067" b="1">
                <a:solidFill>
                  <a:srgbClr val="3DAB6E"/>
                </a:solidFill>
                <a:latin typeface="Calibri" pitchFamily="34" charset="0"/>
                <a:ea typeface="Calibri" pitchFamily="34" charset="-122"/>
                <a:cs typeface="Calibri" pitchFamily="34" charset="-120"/>
              </a:rPr>
              <a:t>Hunt Groups</a:t>
            </a:r>
            <a:endParaRPr lang="en-US" sz="1067">
              <a:solidFill>
                <a:prstClr val="black"/>
              </a:solidFill>
              <a:latin typeface="Calibri" panose="020F0502020204030204"/>
            </a:endParaRPr>
          </a:p>
        </p:txBody>
      </p:sp>
      <p:sp>
        <p:nvSpPr>
          <p:cNvPr id="37" name="Text 33"/>
          <p:cNvSpPr/>
          <p:nvPr/>
        </p:nvSpPr>
        <p:spPr>
          <a:xfrm>
            <a:off x="10058400" y="4657344"/>
            <a:ext cx="1682496" cy="268224"/>
          </a:xfrm>
          <a:prstGeom prst="rect">
            <a:avLst/>
          </a:prstGeom>
          <a:noFill/>
          <a:ln/>
        </p:spPr>
        <p:txBody>
          <a:bodyPr wrap="square" lIns="0" tIns="0" rIns="0" bIns="0" rtlCol="0" anchor="ctr"/>
          <a:lstStyle/>
          <a:p>
            <a:pPr algn="ctr" defTabSz="1219170"/>
            <a:r>
              <a:rPr lang="en-US" sz="867">
                <a:solidFill>
                  <a:srgbClr val="A8C8E0"/>
                </a:solidFill>
                <a:latin typeface="Calibri" pitchFamily="34" charset="0"/>
                <a:ea typeface="Calibri" pitchFamily="34" charset="-122"/>
                <a:cs typeface="Calibri" pitchFamily="34" charset="-120"/>
              </a:rPr>
              <a:t>Active groups</a:t>
            </a:r>
            <a:endParaRPr lang="en-US" sz="867">
              <a:solidFill>
                <a:prstClr val="black"/>
              </a:solidFill>
              <a:latin typeface="Calibri" panose="020F0502020204030204"/>
            </a:endParaRPr>
          </a:p>
        </p:txBody>
      </p:sp>
      <p:sp>
        <p:nvSpPr>
          <p:cNvPr id="38" name="Shape 34"/>
          <p:cNvSpPr/>
          <p:nvPr/>
        </p:nvSpPr>
        <p:spPr>
          <a:xfrm>
            <a:off x="6400800" y="5145024"/>
            <a:ext cx="5364480" cy="731520"/>
          </a:xfrm>
          <a:prstGeom prst="rect">
            <a:avLst/>
          </a:prstGeom>
          <a:solidFill>
            <a:srgbClr val="FFFFFF">
              <a:alpha val="70000"/>
            </a:srgbClr>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39" name="Text 35"/>
          <p:cNvSpPr/>
          <p:nvPr/>
        </p:nvSpPr>
        <p:spPr>
          <a:xfrm>
            <a:off x="6522720" y="5193792"/>
            <a:ext cx="5145024" cy="633984"/>
          </a:xfrm>
          <a:prstGeom prst="rect">
            <a:avLst/>
          </a:prstGeom>
          <a:noFill/>
          <a:ln/>
        </p:spPr>
        <p:txBody>
          <a:bodyPr wrap="square" lIns="0" tIns="0" rIns="0" bIns="0" rtlCol="0" anchor="ctr"/>
          <a:lstStyle/>
          <a:p>
            <a:pPr defTabSz="1219170"/>
            <a:r>
              <a:rPr lang="en-US" sz="933">
                <a:solidFill>
                  <a:srgbClr val="334466"/>
                </a:solidFill>
                <a:latin typeface="Calibri" pitchFamily="34" charset="0"/>
                <a:ea typeface="Calibri" pitchFamily="34" charset="-122"/>
                <a:cs typeface="Calibri" pitchFamily="34" charset="-120"/>
              </a:rPr>
              <a:t>💡  CDR-based usage categorization identifies High / Medium / Low usage users to help optimize licensing and migration planning.</a:t>
            </a:r>
            <a:endParaRPr lang="en-US" sz="933">
              <a:solidFill>
                <a:prstClr val="black"/>
              </a:solidFill>
              <a:latin typeface="Calibri" panose="020F0502020204030204"/>
            </a:endParaRPr>
          </a:p>
        </p:txBody>
      </p:sp>
      <p:sp>
        <p:nvSpPr>
          <p:cNvPr id="40" name="Shape 36"/>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41" name="Text 37"/>
          <p:cNvSpPr/>
          <p:nvPr/>
        </p:nvSpPr>
        <p:spPr>
          <a:xfrm>
            <a:off x="365760" y="6498336"/>
            <a:ext cx="97536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42" name="Text 38"/>
          <p:cNvSpPr/>
          <p:nvPr/>
        </p:nvSpPr>
        <p:spPr>
          <a:xfrm>
            <a:off x="11582400" y="6498336"/>
            <a:ext cx="48768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1</a:t>
            </a:r>
            <a:endParaRPr lang="en-US" sz="933">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defTabSz="1219170"/>
            <a:r>
              <a:rPr lang="en-US" sz="1600">
                <a:solidFill>
                  <a:srgbClr val="FFFFFF"/>
                </a:solidFill>
                <a:latin typeface="Calibri" pitchFamily="34" charset="0"/>
                <a:ea typeface="Calibri" pitchFamily="34" charset="-122"/>
                <a:cs typeface="Calibri" pitchFamily="34" charset="-120"/>
              </a:rPr>
              <a:t>Data Extraction Tool  |  Migration Considerations &amp; Call Usage</a:t>
            </a:r>
            <a:endParaRPr lang="en-US" sz="1600">
              <a:solidFill>
                <a:prstClr val="black"/>
              </a:solidFill>
              <a:latin typeface="Calibri" panose="020F0502020204030204"/>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43</a:t>
            </a:r>
            <a:endParaRPr lang="en-US" sz="933">
              <a:solidFill>
                <a:prstClr val="black"/>
              </a:solidFill>
              <a:latin typeface="Calibri" panose="020F0502020204030204"/>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defTabSz="1219170"/>
            <a:r>
              <a:rPr lang="en-US" sz="1733" b="1" dirty="0">
                <a:solidFill>
                  <a:srgbClr val="253659"/>
                </a:solidFill>
                <a:latin typeface="Calibri" pitchFamily="34" charset="0"/>
                <a:ea typeface="Calibri" pitchFamily="34" charset="-122"/>
                <a:cs typeface="Calibri" pitchFamily="34" charset="-120"/>
              </a:rPr>
              <a:t>3.4  </a:t>
            </a:r>
            <a:r>
              <a:rPr lang="en-US" sz="1733" b="1" dirty="0">
                <a:solidFill>
                  <a:srgbClr val="003B5C"/>
                </a:solidFill>
                <a:latin typeface="Calibri" pitchFamily="34" charset="0"/>
                <a:ea typeface="Calibri" pitchFamily="34" charset="-122"/>
                <a:cs typeface="Calibri" pitchFamily="34" charset="-120"/>
              </a:rPr>
              <a:t>Migration Considerations to Zoom</a:t>
            </a:r>
            <a:endParaRPr lang="en-US" sz="1733" b="1" dirty="0">
              <a:solidFill>
                <a:prstClr val="black"/>
              </a:solidFill>
              <a:latin typeface="Calibri" panose="020F0502020204030204"/>
            </a:endParaRPr>
          </a:p>
        </p:txBody>
      </p:sp>
      <p:sp>
        <p:nvSpPr>
          <p:cNvPr id="17" name="Text 15"/>
          <p:cNvSpPr/>
          <p:nvPr/>
        </p:nvSpPr>
        <p:spPr>
          <a:xfrm>
            <a:off x="341376" y="1097280"/>
            <a:ext cx="1828800" cy="365760"/>
          </a:xfrm>
          <a:prstGeom prst="rect">
            <a:avLst/>
          </a:prstGeom>
          <a:noFill/>
          <a:ln/>
        </p:spPr>
        <p:txBody>
          <a:bodyPr wrap="square" lIns="0" tIns="0" rIns="0" bIns="0" rtlCol="0" anchor="ctr"/>
          <a:lstStyle/>
          <a:p>
            <a:pPr defTabSz="1219170"/>
            <a:r>
              <a:rPr lang="en-US" sz="2400" b="1">
                <a:solidFill>
                  <a:srgbClr val="2D8CFF"/>
                </a:solidFill>
                <a:latin typeface="Calibri" pitchFamily="34" charset="0"/>
                <a:ea typeface="Calibri" pitchFamily="34" charset="-122"/>
                <a:cs typeface="Calibri" pitchFamily="34" charset="-120"/>
              </a:rPr>
              <a:t>zoom</a:t>
            </a:r>
            <a:endParaRPr lang="en-US" sz="2400">
              <a:solidFill>
                <a:prstClr val="black"/>
              </a:solidFill>
              <a:latin typeface="Calibri" panose="020F0502020204030204"/>
            </a:endParaRPr>
          </a:p>
        </p:txBody>
      </p:sp>
      <p:sp>
        <p:nvSpPr>
          <p:cNvPr id="18" name="Text 16"/>
          <p:cNvSpPr/>
          <p:nvPr/>
        </p:nvSpPr>
        <p:spPr>
          <a:xfrm>
            <a:off x="341376" y="1487424"/>
            <a:ext cx="560832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This table details any common facilities being used by a legacy platform and if it is supported in the Zoom hosted environment. To identify parity gaps, the audit is mapped to Zoom. There are 949 directory numbers in the audited platform.</a:t>
            </a:r>
            <a:endParaRPr lang="en-US" sz="1000">
              <a:solidFill>
                <a:prstClr val="black"/>
              </a:solidFill>
              <a:latin typeface="Calibri" panose="020F0502020204030204"/>
            </a:endParaRPr>
          </a:p>
        </p:txBody>
      </p:sp>
      <p:graphicFrame>
        <p:nvGraphicFramePr>
          <p:cNvPr id="19" name="Table 0"/>
          <p:cNvGraphicFramePr>
            <a:graphicFrameLocks noGrp="1"/>
          </p:cNvGraphicFramePr>
          <p:nvPr/>
        </p:nvGraphicFramePr>
        <p:xfrm>
          <a:off x="341376" y="2011681"/>
          <a:ext cx="5608320" cy="1584961"/>
        </p:xfrm>
        <a:graphic>
          <a:graphicData uri="http://schemas.openxmlformats.org/drawingml/2006/table">
            <a:tbl>
              <a:tblPr/>
              <a:tblGrid>
                <a:gridCol w="2438400">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2316480">
                  <a:extLst>
                    <a:ext uri="{9D8B030D-6E8A-4147-A177-3AD203B41FA5}">
                      <a16:colId xmlns:a16="http://schemas.microsoft.com/office/drawing/2014/main" val="20002"/>
                    </a:ext>
                  </a:extLst>
                </a:gridCol>
              </a:tblGrid>
              <a:tr h="226423">
                <a:tc>
                  <a:txBody>
                    <a:bodyPr/>
                    <a:lstStyle/>
                    <a:p>
                      <a:pPr marL="0" indent="0">
                        <a:buNone/>
                      </a:pPr>
                      <a:r>
                        <a:rPr lang="en-US" sz="1000" b="1">
                          <a:solidFill>
                            <a:srgbClr val="FFFFFF"/>
                          </a:solidFill>
                          <a:latin typeface="Calibri" pitchFamily="34" charset="0"/>
                          <a:ea typeface="Calibri" pitchFamily="34" charset="-122"/>
                          <a:cs typeface="Calibri" pitchFamily="34" charset="-120"/>
                        </a:rPr>
                        <a:t>Facility in use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Active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Teams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Call Forwarding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608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Cisco Phones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785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Check Models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Total profiles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 Phones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159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Check models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Hunt Groups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Pickup Groups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20" name="Text 17"/>
          <p:cNvSpPr/>
          <p:nvPr/>
        </p:nvSpPr>
        <p:spPr>
          <a:xfrm>
            <a:off x="341376" y="3633216"/>
            <a:ext cx="5608320" cy="243840"/>
          </a:xfrm>
          <a:prstGeom prst="rect">
            <a:avLst/>
          </a:prstGeom>
          <a:noFill/>
          <a:ln/>
        </p:spPr>
        <p:txBody>
          <a:bodyPr wrap="square" lIns="0" tIns="0" rIns="0" bIns="0" rtlCol="0" anchor="ctr"/>
          <a:lstStyle/>
          <a:p>
            <a:pPr defTabSz="1219170"/>
            <a:r>
              <a:rPr lang="en-US" sz="867" i="1">
                <a:solidFill>
                  <a:srgbClr val="555555"/>
                </a:solidFill>
                <a:latin typeface="Calibri" pitchFamily="34" charset="0"/>
                <a:ea typeface="Calibri" pitchFamily="34" charset="-122"/>
                <a:cs typeface="Calibri" pitchFamily="34" charset="-120"/>
              </a:rPr>
              <a:t>✓ = Supported   ✗ = Unsupported   ⚠ = Limited support</a:t>
            </a:r>
            <a:endParaRPr lang="en-US" sz="867">
              <a:solidFill>
                <a:prstClr val="black"/>
              </a:solidFill>
              <a:latin typeface="Calibri" panose="020F0502020204030204"/>
            </a:endParaRPr>
          </a:p>
        </p:txBody>
      </p:sp>
      <p:sp>
        <p:nvSpPr>
          <p:cNvPr id="21" name="Shape 18"/>
          <p:cNvSpPr/>
          <p:nvPr/>
        </p:nvSpPr>
        <p:spPr>
          <a:xfrm>
            <a:off x="341376" y="3901440"/>
            <a:ext cx="2560320" cy="1889760"/>
          </a:xfrm>
          <a:prstGeom prst="rect">
            <a:avLst/>
          </a:prstGeom>
          <a:solidFill>
            <a:srgbClr val="FFFF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22" name="Text 19"/>
          <p:cNvSpPr/>
          <p:nvPr/>
        </p:nvSpPr>
        <p:spPr>
          <a:xfrm>
            <a:off x="341376" y="3901440"/>
            <a:ext cx="2560320" cy="341376"/>
          </a:xfrm>
          <a:prstGeom prst="rect">
            <a:avLst/>
          </a:prstGeom>
          <a:solidFill>
            <a:srgbClr val="003B5C"/>
          </a:solidFill>
          <a:ln/>
        </p:spPr>
        <p:txBody>
          <a:bodyPr wrap="square" lIns="0" tIns="0" rIns="0" bIns="0" rtlCol="0" anchor="ctr"/>
          <a:lstStyle/>
          <a:p>
            <a:pPr algn="ctr" defTabSz="1219170"/>
            <a:r>
              <a:rPr lang="en-US" sz="933" b="1">
                <a:solidFill>
                  <a:srgbClr val="FFFFFF"/>
                </a:solidFill>
                <a:latin typeface="Calibri" pitchFamily="34" charset="0"/>
                <a:ea typeface="Calibri" pitchFamily="34" charset="-122"/>
                <a:cs typeface="Calibri" pitchFamily="34" charset="-120"/>
              </a:rPr>
              <a:t>Overall Feature Parity</a:t>
            </a:r>
            <a:endParaRPr lang="en-US" sz="933">
              <a:solidFill>
                <a:prstClr val="black"/>
              </a:solidFill>
              <a:latin typeface="Calibri" panose="020F0502020204030204"/>
            </a:endParaRPr>
          </a:p>
        </p:txBody>
      </p:sp>
      <p:sp>
        <p:nvSpPr>
          <p:cNvPr id="23" name="Text 20"/>
          <p:cNvSpPr/>
          <p:nvPr/>
        </p:nvSpPr>
        <p:spPr>
          <a:xfrm>
            <a:off x="341376" y="4291584"/>
            <a:ext cx="2560320" cy="853440"/>
          </a:xfrm>
          <a:prstGeom prst="rect">
            <a:avLst/>
          </a:prstGeom>
          <a:noFill/>
          <a:ln/>
        </p:spPr>
        <p:txBody>
          <a:bodyPr wrap="square" lIns="0" tIns="0" rIns="0" bIns="0" rtlCol="0" anchor="ctr"/>
          <a:lstStyle/>
          <a:p>
            <a:pPr algn="ctr" defTabSz="1219170"/>
            <a:r>
              <a:rPr lang="en-US" sz="5867" b="1">
                <a:solidFill>
                  <a:srgbClr val="7B61FF"/>
                </a:solidFill>
                <a:latin typeface="Calibri" pitchFamily="34" charset="0"/>
                <a:ea typeface="Calibri" pitchFamily="34" charset="-122"/>
                <a:cs typeface="Calibri" pitchFamily="34" charset="-120"/>
              </a:rPr>
              <a:t>62%</a:t>
            </a:r>
            <a:endParaRPr lang="en-US" sz="5867">
              <a:solidFill>
                <a:prstClr val="black"/>
              </a:solidFill>
              <a:latin typeface="Calibri" panose="020F0502020204030204"/>
            </a:endParaRPr>
          </a:p>
        </p:txBody>
      </p:sp>
      <p:sp>
        <p:nvSpPr>
          <p:cNvPr id="24" name="Text 21"/>
          <p:cNvSpPr/>
          <p:nvPr/>
        </p:nvSpPr>
        <p:spPr>
          <a:xfrm>
            <a:off x="341376" y="5145024"/>
            <a:ext cx="2560320" cy="304800"/>
          </a:xfrm>
          <a:prstGeom prst="rect">
            <a:avLst/>
          </a:prstGeom>
          <a:noFill/>
          <a:ln/>
        </p:spPr>
        <p:txBody>
          <a:bodyPr wrap="square" lIns="0" tIns="0" rIns="0" bIns="0" rtlCol="0" anchor="ctr"/>
          <a:lstStyle/>
          <a:p>
            <a:pPr algn="ctr" defTabSz="1219170"/>
            <a:r>
              <a:rPr lang="en-US" sz="933">
                <a:solidFill>
                  <a:srgbClr val="555555"/>
                </a:solidFill>
                <a:latin typeface="Calibri" pitchFamily="34" charset="0"/>
                <a:ea typeface="Calibri" pitchFamily="34" charset="-122"/>
                <a:cs typeface="Calibri" pitchFamily="34" charset="-120"/>
              </a:rPr>
              <a:t>Feature parity score</a:t>
            </a:r>
            <a:endParaRPr lang="en-US" sz="933">
              <a:solidFill>
                <a:prstClr val="black"/>
              </a:solidFill>
              <a:latin typeface="Calibri" panose="020F0502020204030204"/>
            </a:endParaRPr>
          </a:p>
        </p:txBody>
      </p:sp>
      <p:sp>
        <p:nvSpPr>
          <p:cNvPr id="25" name="Text 22"/>
          <p:cNvSpPr/>
          <p:nvPr/>
        </p:nvSpPr>
        <p:spPr>
          <a:xfrm>
            <a:off x="341376" y="5425440"/>
            <a:ext cx="2560320" cy="268224"/>
          </a:xfrm>
          <a:prstGeom prst="rect">
            <a:avLst/>
          </a:prstGeom>
          <a:noFill/>
          <a:ln/>
        </p:spPr>
        <p:txBody>
          <a:bodyPr wrap="square" lIns="0" tIns="0" rIns="0" bIns="0" rtlCol="0" anchor="ctr"/>
          <a:lstStyle/>
          <a:p>
            <a:pPr algn="ctr" defTabSz="1219170"/>
            <a:r>
              <a:rPr lang="en-US" sz="867">
                <a:solidFill>
                  <a:srgbClr val="555555"/>
                </a:solidFill>
                <a:latin typeface="Calibri" pitchFamily="34" charset="0"/>
                <a:ea typeface="Calibri" pitchFamily="34" charset="-122"/>
                <a:cs typeface="Calibri" pitchFamily="34" charset="-120"/>
              </a:rPr>
              <a:t>0                        100</a:t>
            </a:r>
            <a:endParaRPr lang="en-US" sz="867">
              <a:solidFill>
                <a:prstClr val="black"/>
              </a:solidFill>
              <a:latin typeface="Calibri" panose="020F0502020204030204"/>
            </a:endParaRPr>
          </a:p>
        </p:txBody>
      </p:sp>
      <p:sp>
        <p:nvSpPr>
          <p:cNvPr id="26" name="Shape 23"/>
          <p:cNvSpPr/>
          <p:nvPr/>
        </p:nvSpPr>
        <p:spPr>
          <a:xfrm>
            <a:off x="3048000" y="3901440"/>
            <a:ext cx="2901696" cy="1889760"/>
          </a:xfrm>
          <a:prstGeom prst="rect">
            <a:avLst/>
          </a:prstGeom>
          <a:solidFill>
            <a:srgbClr val="FFFF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27" name="Text 24"/>
          <p:cNvSpPr/>
          <p:nvPr/>
        </p:nvSpPr>
        <p:spPr>
          <a:xfrm>
            <a:off x="3048000" y="3901440"/>
            <a:ext cx="2901696" cy="341376"/>
          </a:xfrm>
          <a:prstGeom prst="rect">
            <a:avLst/>
          </a:prstGeom>
          <a:solidFill>
            <a:srgbClr val="003B5C"/>
          </a:solidFill>
          <a:ln/>
        </p:spPr>
        <p:txBody>
          <a:bodyPr wrap="square" lIns="0" tIns="0" rIns="0" bIns="0" rtlCol="0" anchor="ctr"/>
          <a:lstStyle/>
          <a:p>
            <a:pPr algn="ctr" defTabSz="1219170"/>
            <a:r>
              <a:rPr lang="en-US" sz="933" b="1">
                <a:solidFill>
                  <a:srgbClr val="FFFFFF"/>
                </a:solidFill>
                <a:latin typeface="Calibri" pitchFamily="34" charset="0"/>
                <a:ea typeface="Calibri" pitchFamily="34" charset="-122"/>
                <a:cs typeface="Calibri" pitchFamily="34" charset="-120"/>
              </a:rPr>
              <a:t>Call Usage (if available)</a:t>
            </a:r>
            <a:endParaRPr lang="en-US" sz="933">
              <a:solidFill>
                <a:prstClr val="black"/>
              </a:solidFill>
              <a:latin typeface="Calibri" panose="020F0502020204030204"/>
            </a:endParaRPr>
          </a:p>
        </p:txBody>
      </p:sp>
      <p:graphicFrame>
        <p:nvGraphicFramePr>
          <p:cNvPr id="28" name="Chart 0"/>
          <p:cNvGraphicFramePr/>
          <p:nvPr/>
        </p:nvGraphicFramePr>
        <p:xfrm>
          <a:off x="3048000" y="4218432"/>
          <a:ext cx="2901696" cy="1536192"/>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 25"/>
          <p:cNvSpPr/>
          <p:nvPr/>
        </p:nvSpPr>
        <p:spPr>
          <a:xfrm>
            <a:off x="6339840" y="707136"/>
            <a:ext cx="5486400" cy="365760"/>
          </a:xfrm>
          <a:prstGeom prst="rect">
            <a:avLst/>
          </a:prstGeom>
          <a:noFill/>
          <a:ln/>
        </p:spPr>
        <p:txBody>
          <a:bodyPr wrap="square" lIns="0" tIns="0" rIns="0" bIns="0" rtlCol="0" anchor="ctr"/>
          <a:lstStyle/>
          <a:p>
            <a:pPr defTabSz="1219170"/>
            <a:r>
              <a:rPr lang="en-US" sz="1733" b="1" dirty="0">
                <a:solidFill>
                  <a:srgbClr val="253659"/>
                </a:solidFill>
                <a:latin typeface="Calibri" pitchFamily="34" charset="0"/>
                <a:ea typeface="Calibri" pitchFamily="34" charset="-122"/>
                <a:cs typeface="Calibri" pitchFamily="34" charset="-120"/>
              </a:rPr>
              <a:t>4.  </a:t>
            </a:r>
            <a:r>
              <a:rPr lang="en-US" sz="1733" b="1" dirty="0">
                <a:solidFill>
                  <a:srgbClr val="003B5C"/>
                </a:solidFill>
                <a:latin typeface="Calibri" pitchFamily="34" charset="0"/>
                <a:ea typeface="Calibri" pitchFamily="34" charset="-122"/>
                <a:cs typeface="Calibri" pitchFamily="34" charset="-120"/>
              </a:rPr>
              <a:t>Migration Call Usage Considerations</a:t>
            </a:r>
            <a:endParaRPr lang="en-US" sz="1733" b="1" dirty="0">
              <a:solidFill>
                <a:prstClr val="black"/>
              </a:solidFill>
              <a:latin typeface="Calibri" panose="020F0502020204030204"/>
            </a:endParaRPr>
          </a:p>
        </p:txBody>
      </p:sp>
      <p:sp>
        <p:nvSpPr>
          <p:cNvPr id="30" name="Text 26"/>
          <p:cNvSpPr/>
          <p:nvPr/>
        </p:nvSpPr>
        <p:spPr>
          <a:xfrm>
            <a:off x="6339840" y="1109472"/>
            <a:ext cx="554736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If CDR data is available, this report will detail the number of users making and receiving calls across the existing solution. This allows you to understand potential licensing costs for any cloud provider in terms of the 'voice' licenses and call costs.</a:t>
            </a:r>
            <a:endParaRPr lang="en-US" sz="1000">
              <a:solidFill>
                <a:prstClr val="black"/>
              </a:solidFill>
              <a:latin typeface="Calibri" panose="020F0502020204030204"/>
            </a:endParaRPr>
          </a:p>
        </p:txBody>
      </p:sp>
      <p:sp>
        <p:nvSpPr>
          <p:cNvPr id="31" name="Shape 27"/>
          <p:cNvSpPr/>
          <p:nvPr/>
        </p:nvSpPr>
        <p:spPr>
          <a:xfrm>
            <a:off x="6339840" y="1731264"/>
            <a:ext cx="1280160" cy="103632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32" name="Shape 28"/>
          <p:cNvSpPr/>
          <p:nvPr/>
        </p:nvSpPr>
        <p:spPr>
          <a:xfrm>
            <a:off x="6339840" y="1731264"/>
            <a:ext cx="1280160" cy="73152"/>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33" name="Text 29"/>
          <p:cNvSpPr/>
          <p:nvPr/>
        </p:nvSpPr>
        <p:spPr>
          <a:xfrm>
            <a:off x="6339840" y="1804416"/>
            <a:ext cx="1280160" cy="536448"/>
          </a:xfrm>
          <a:prstGeom prst="rect">
            <a:avLst/>
          </a:prstGeom>
          <a:noFill/>
          <a:ln/>
        </p:spPr>
        <p:txBody>
          <a:bodyPr wrap="square" lIns="0" tIns="0" rIns="0" bIns="0" rtlCol="0" anchor="ctr"/>
          <a:lstStyle/>
          <a:p>
            <a:pPr algn="ctr" defTabSz="1219170"/>
            <a:r>
              <a:rPr lang="en-US" sz="3733" b="1">
                <a:solidFill>
                  <a:srgbClr val="FFFFFF"/>
                </a:solidFill>
                <a:latin typeface="Calibri" pitchFamily="34" charset="0"/>
                <a:ea typeface="Calibri" pitchFamily="34" charset="-122"/>
                <a:cs typeface="Calibri" pitchFamily="34" charset="-120"/>
              </a:rPr>
              <a:t>949</a:t>
            </a:r>
            <a:endParaRPr lang="en-US" sz="3733">
              <a:solidFill>
                <a:prstClr val="black"/>
              </a:solidFill>
              <a:latin typeface="Calibri" panose="020F0502020204030204"/>
            </a:endParaRPr>
          </a:p>
        </p:txBody>
      </p:sp>
      <p:sp>
        <p:nvSpPr>
          <p:cNvPr id="34" name="Text 30"/>
          <p:cNvSpPr/>
          <p:nvPr/>
        </p:nvSpPr>
        <p:spPr>
          <a:xfrm>
            <a:off x="6339840" y="2316480"/>
            <a:ext cx="1280160" cy="243840"/>
          </a:xfrm>
          <a:prstGeom prst="rect">
            <a:avLst/>
          </a:prstGeom>
          <a:noFill/>
          <a:ln/>
        </p:spPr>
        <p:txBody>
          <a:bodyPr wrap="square" lIns="0" tIns="0" rIns="0" bIns="0" rtlCol="0" anchor="ctr"/>
          <a:lstStyle/>
          <a:p>
            <a:pPr algn="ctr" defTabSz="1219170"/>
            <a:r>
              <a:rPr lang="en-US" sz="867" b="1">
                <a:solidFill>
                  <a:srgbClr val="3DAB6E"/>
                </a:solidFill>
                <a:latin typeface="Calibri" pitchFamily="34" charset="0"/>
                <a:ea typeface="Calibri" pitchFamily="34" charset="-122"/>
                <a:cs typeface="Calibri" pitchFamily="34" charset="-120"/>
              </a:rPr>
              <a:t>Total DNs</a:t>
            </a:r>
            <a:endParaRPr lang="en-US" sz="867">
              <a:solidFill>
                <a:prstClr val="black"/>
              </a:solidFill>
              <a:latin typeface="Calibri" panose="020F0502020204030204"/>
            </a:endParaRPr>
          </a:p>
        </p:txBody>
      </p:sp>
      <p:sp>
        <p:nvSpPr>
          <p:cNvPr id="35" name="Text 31"/>
          <p:cNvSpPr/>
          <p:nvPr/>
        </p:nvSpPr>
        <p:spPr>
          <a:xfrm>
            <a:off x="6339840" y="2535936"/>
            <a:ext cx="1280160" cy="219456"/>
          </a:xfrm>
          <a:prstGeom prst="rect">
            <a:avLst/>
          </a:prstGeom>
          <a:noFill/>
          <a:ln/>
        </p:spPr>
        <p:txBody>
          <a:bodyPr wrap="square" lIns="0" tIns="0" rIns="0" bIns="0" rtlCol="0" anchor="ctr"/>
          <a:lstStyle/>
          <a:p>
            <a:pPr algn="ctr" defTabSz="1219170"/>
            <a:r>
              <a:rPr lang="en-US" sz="800">
                <a:solidFill>
                  <a:srgbClr val="A8C8E0"/>
                </a:solidFill>
                <a:latin typeface="Calibri" pitchFamily="34" charset="0"/>
                <a:ea typeface="Calibri" pitchFamily="34" charset="-122"/>
                <a:cs typeface="Calibri" pitchFamily="34" charset="-120"/>
              </a:rPr>
              <a:t>Directory Numbers</a:t>
            </a:r>
            <a:endParaRPr lang="en-US" sz="800">
              <a:solidFill>
                <a:prstClr val="black"/>
              </a:solidFill>
              <a:latin typeface="Calibri" panose="020F0502020204030204"/>
            </a:endParaRPr>
          </a:p>
        </p:txBody>
      </p:sp>
      <p:sp>
        <p:nvSpPr>
          <p:cNvPr id="36" name="Shape 32"/>
          <p:cNvSpPr/>
          <p:nvPr/>
        </p:nvSpPr>
        <p:spPr>
          <a:xfrm>
            <a:off x="7705344" y="1731264"/>
            <a:ext cx="1280160" cy="103632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37" name="Shape 33"/>
          <p:cNvSpPr/>
          <p:nvPr/>
        </p:nvSpPr>
        <p:spPr>
          <a:xfrm>
            <a:off x="7705344" y="1731264"/>
            <a:ext cx="1280160" cy="73152"/>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38" name="Text 34"/>
          <p:cNvSpPr/>
          <p:nvPr/>
        </p:nvSpPr>
        <p:spPr>
          <a:xfrm>
            <a:off x="7705344" y="1804416"/>
            <a:ext cx="1280160" cy="536448"/>
          </a:xfrm>
          <a:prstGeom prst="rect">
            <a:avLst/>
          </a:prstGeom>
          <a:noFill/>
          <a:ln/>
        </p:spPr>
        <p:txBody>
          <a:bodyPr wrap="square" lIns="0" tIns="0" rIns="0" bIns="0" rtlCol="0" anchor="ctr"/>
          <a:lstStyle/>
          <a:p>
            <a:pPr algn="ctr" defTabSz="1219170"/>
            <a:r>
              <a:rPr lang="en-US" sz="3733" b="1">
                <a:solidFill>
                  <a:srgbClr val="FFFFFF"/>
                </a:solidFill>
                <a:latin typeface="Calibri" pitchFamily="34" charset="0"/>
                <a:ea typeface="Calibri" pitchFamily="34" charset="-122"/>
                <a:cs typeface="Calibri" pitchFamily="34" charset="-120"/>
              </a:rPr>
              <a:t>86827</a:t>
            </a:r>
            <a:endParaRPr lang="en-US" sz="3733">
              <a:solidFill>
                <a:prstClr val="black"/>
              </a:solidFill>
              <a:latin typeface="Calibri" panose="020F0502020204030204"/>
            </a:endParaRPr>
          </a:p>
        </p:txBody>
      </p:sp>
      <p:sp>
        <p:nvSpPr>
          <p:cNvPr id="39" name="Text 35"/>
          <p:cNvSpPr/>
          <p:nvPr/>
        </p:nvSpPr>
        <p:spPr>
          <a:xfrm>
            <a:off x="7705344" y="2316480"/>
            <a:ext cx="1280160" cy="243840"/>
          </a:xfrm>
          <a:prstGeom prst="rect">
            <a:avLst/>
          </a:prstGeom>
          <a:noFill/>
          <a:ln/>
        </p:spPr>
        <p:txBody>
          <a:bodyPr wrap="square" lIns="0" tIns="0" rIns="0" bIns="0" rtlCol="0" anchor="ctr"/>
          <a:lstStyle/>
          <a:p>
            <a:pPr algn="ctr" defTabSz="1219170"/>
            <a:r>
              <a:rPr lang="en-US" sz="867" b="1">
                <a:solidFill>
                  <a:srgbClr val="3DAB6E"/>
                </a:solidFill>
                <a:latin typeface="Calibri" pitchFamily="34" charset="0"/>
                <a:ea typeface="Calibri" pitchFamily="34" charset="-122"/>
                <a:cs typeface="Calibri" pitchFamily="34" charset="-120"/>
              </a:rPr>
              <a:t>Calls Made</a:t>
            </a:r>
            <a:endParaRPr lang="en-US" sz="867">
              <a:solidFill>
                <a:prstClr val="black"/>
              </a:solidFill>
              <a:latin typeface="Calibri" panose="020F0502020204030204"/>
            </a:endParaRPr>
          </a:p>
        </p:txBody>
      </p:sp>
      <p:sp>
        <p:nvSpPr>
          <p:cNvPr id="40" name="Text 36"/>
          <p:cNvSpPr/>
          <p:nvPr/>
        </p:nvSpPr>
        <p:spPr>
          <a:xfrm>
            <a:off x="7705344" y="2535936"/>
            <a:ext cx="1280160" cy="219456"/>
          </a:xfrm>
          <a:prstGeom prst="rect">
            <a:avLst/>
          </a:prstGeom>
          <a:noFill/>
          <a:ln/>
        </p:spPr>
        <p:txBody>
          <a:bodyPr wrap="square" lIns="0" tIns="0" rIns="0" bIns="0" rtlCol="0" anchor="ctr"/>
          <a:lstStyle/>
          <a:p>
            <a:pPr algn="ctr" defTabSz="1219170"/>
            <a:r>
              <a:rPr lang="en-US" sz="800">
                <a:solidFill>
                  <a:srgbClr val="A8C8E0"/>
                </a:solidFill>
                <a:latin typeface="Calibri" pitchFamily="34" charset="0"/>
                <a:ea typeface="Calibri" pitchFamily="34" charset="-122"/>
                <a:cs typeface="Calibri" pitchFamily="34" charset="-120"/>
              </a:rPr>
              <a:t>Outbound</a:t>
            </a:r>
            <a:endParaRPr lang="en-US" sz="800">
              <a:solidFill>
                <a:prstClr val="black"/>
              </a:solidFill>
              <a:latin typeface="Calibri" panose="020F0502020204030204"/>
            </a:endParaRPr>
          </a:p>
        </p:txBody>
      </p:sp>
      <p:sp>
        <p:nvSpPr>
          <p:cNvPr id="41" name="Shape 37"/>
          <p:cNvSpPr/>
          <p:nvPr/>
        </p:nvSpPr>
        <p:spPr>
          <a:xfrm>
            <a:off x="9070848" y="1731264"/>
            <a:ext cx="1280160" cy="103632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42" name="Shape 38"/>
          <p:cNvSpPr/>
          <p:nvPr/>
        </p:nvSpPr>
        <p:spPr>
          <a:xfrm>
            <a:off x="9070848" y="1731264"/>
            <a:ext cx="1280160" cy="73152"/>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43" name="Text 39"/>
          <p:cNvSpPr/>
          <p:nvPr/>
        </p:nvSpPr>
        <p:spPr>
          <a:xfrm>
            <a:off x="9070848" y="1804416"/>
            <a:ext cx="1280160" cy="536448"/>
          </a:xfrm>
          <a:prstGeom prst="rect">
            <a:avLst/>
          </a:prstGeom>
          <a:noFill/>
          <a:ln/>
        </p:spPr>
        <p:txBody>
          <a:bodyPr wrap="square" lIns="0" tIns="0" rIns="0" bIns="0" rtlCol="0" anchor="ctr"/>
          <a:lstStyle/>
          <a:p>
            <a:pPr algn="ctr" defTabSz="1219170"/>
            <a:r>
              <a:rPr lang="en-US" sz="3733" b="1">
                <a:solidFill>
                  <a:srgbClr val="FFFFFF"/>
                </a:solidFill>
                <a:latin typeface="Calibri" pitchFamily="34" charset="0"/>
                <a:ea typeface="Calibri" pitchFamily="34" charset="-122"/>
                <a:cs typeface="Calibri" pitchFamily="34" charset="-120"/>
              </a:rPr>
              <a:t>57278</a:t>
            </a:r>
            <a:endParaRPr lang="en-US" sz="3733">
              <a:solidFill>
                <a:prstClr val="black"/>
              </a:solidFill>
              <a:latin typeface="Calibri" panose="020F0502020204030204"/>
            </a:endParaRPr>
          </a:p>
        </p:txBody>
      </p:sp>
      <p:sp>
        <p:nvSpPr>
          <p:cNvPr id="44" name="Text 40"/>
          <p:cNvSpPr/>
          <p:nvPr/>
        </p:nvSpPr>
        <p:spPr>
          <a:xfrm>
            <a:off x="9070848" y="2316480"/>
            <a:ext cx="1280160" cy="243840"/>
          </a:xfrm>
          <a:prstGeom prst="rect">
            <a:avLst/>
          </a:prstGeom>
          <a:noFill/>
          <a:ln/>
        </p:spPr>
        <p:txBody>
          <a:bodyPr wrap="square" lIns="0" tIns="0" rIns="0" bIns="0" rtlCol="0" anchor="ctr"/>
          <a:lstStyle/>
          <a:p>
            <a:pPr algn="ctr" defTabSz="1219170"/>
            <a:r>
              <a:rPr lang="en-US" sz="867" b="1">
                <a:solidFill>
                  <a:srgbClr val="3DAB6E"/>
                </a:solidFill>
                <a:latin typeface="Calibri" pitchFamily="34" charset="0"/>
                <a:ea typeface="Calibri" pitchFamily="34" charset="-122"/>
                <a:cs typeface="Calibri" pitchFamily="34" charset="-120"/>
              </a:rPr>
              <a:t>Calls In</a:t>
            </a:r>
            <a:endParaRPr lang="en-US" sz="867">
              <a:solidFill>
                <a:prstClr val="black"/>
              </a:solidFill>
              <a:latin typeface="Calibri" panose="020F0502020204030204"/>
            </a:endParaRPr>
          </a:p>
        </p:txBody>
      </p:sp>
      <p:sp>
        <p:nvSpPr>
          <p:cNvPr id="45" name="Text 41"/>
          <p:cNvSpPr/>
          <p:nvPr/>
        </p:nvSpPr>
        <p:spPr>
          <a:xfrm>
            <a:off x="9070848" y="2535936"/>
            <a:ext cx="1280160" cy="219456"/>
          </a:xfrm>
          <a:prstGeom prst="rect">
            <a:avLst/>
          </a:prstGeom>
          <a:noFill/>
          <a:ln/>
        </p:spPr>
        <p:txBody>
          <a:bodyPr wrap="square" lIns="0" tIns="0" rIns="0" bIns="0" rtlCol="0" anchor="ctr"/>
          <a:lstStyle/>
          <a:p>
            <a:pPr algn="ctr" defTabSz="1219170"/>
            <a:r>
              <a:rPr lang="en-US" sz="800">
                <a:solidFill>
                  <a:srgbClr val="A8C8E0"/>
                </a:solidFill>
                <a:latin typeface="Calibri" pitchFamily="34" charset="0"/>
                <a:ea typeface="Calibri" pitchFamily="34" charset="-122"/>
                <a:cs typeface="Calibri" pitchFamily="34" charset="-120"/>
              </a:rPr>
              <a:t>Inbound</a:t>
            </a:r>
            <a:endParaRPr lang="en-US" sz="800">
              <a:solidFill>
                <a:prstClr val="black"/>
              </a:solidFill>
              <a:latin typeface="Calibri" panose="020F0502020204030204"/>
            </a:endParaRPr>
          </a:p>
        </p:txBody>
      </p:sp>
      <p:sp>
        <p:nvSpPr>
          <p:cNvPr id="46" name="Shape 42"/>
          <p:cNvSpPr/>
          <p:nvPr/>
        </p:nvSpPr>
        <p:spPr>
          <a:xfrm>
            <a:off x="10436352" y="1731264"/>
            <a:ext cx="1280160" cy="103632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47" name="Shape 43"/>
          <p:cNvSpPr/>
          <p:nvPr/>
        </p:nvSpPr>
        <p:spPr>
          <a:xfrm>
            <a:off x="10436352" y="1731264"/>
            <a:ext cx="1280160" cy="73152"/>
          </a:xfrm>
          <a:prstGeom prst="rect">
            <a:avLst/>
          </a:prstGeom>
          <a:solidFill>
            <a:srgbClr val="3DAB6E"/>
          </a:solidFill>
          <a:ln w="12700">
            <a:solidFill>
              <a:srgbClr val="3DAB6E"/>
            </a:solidFill>
            <a:prstDash val="solid"/>
          </a:ln>
        </p:spPr>
        <p:txBody>
          <a:bodyPr/>
          <a:lstStyle/>
          <a:p>
            <a:pPr defTabSz="1219170"/>
            <a:endParaRPr lang="en-US" sz="2400">
              <a:solidFill>
                <a:prstClr val="black"/>
              </a:solidFill>
              <a:latin typeface="Calibri" panose="020F0502020204030204"/>
            </a:endParaRPr>
          </a:p>
        </p:txBody>
      </p:sp>
      <p:sp>
        <p:nvSpPr>
          <p:cNvPr id="48" name="Text 44"/>
          <p:cNvSpPr/>
          <p:nvPr/>
        </p:nvSpPr>
        <p:spPr>
          <a:xfrm>
            <a:off x="10436352" y="1804416"/>
            <a:ext cx="1280160" cy="536448"/>
          </a:xfrm>
          <a:prstGeom prst="rect">
            <a:avLst/>
          </a:prstGeom>
          <a:noFill/>
          <a:ln/>
        </p:spPr>
        <p:txBody>
          <a:bodyPr wrap="square" lIns="0" tIns="0" rIns="0" bIns="0" rtlCol="0" anchor="ctr"/>
          <a:lstStyle/>
          <a:p>
            <a:pPr algn="ctr" defTabSz="1219170"/>
            <a:r>
              <a:rPr lang="en-US" sz="3733" b="1">
                <a:solidFill>
                  <a:srgbClr val="FFFFFF"/>
                </a:solidFill>
                <a:latin typeface="Calibri" pitchFamily="34" charset="0"/>
                <a:ea typeface="Calibri" pitchFamily="34" charset="-122"/>
                <a:cs typeface="Calibri" pitchFamily="34" charset="-120"/>
              </a:rPr>
              <a:t>29549</a:t>
            </a:r>
            <a:endParaRPr lang="en-US" sz="3733">
              <a:solidFill>
                <a:prstClr val="black"/>
              </a:solidFill>
              <a:latin typeface="Calibri" panose="020F0502020204030204"/>
            </a:endParaRPr>
          </a:p>
        </p:txBody>
      </p:sp>
      <p:sp>
        <p:nvSpPr>
          <p:cNvPr id="49" name="Text 45"/>
          <p:cNvSpPr/>
          <p:nvPr/>
        </p:nvSpPr>
        <p:spPr>
          <a:xfrm>
            <a:off x="10436352" y="2316480"/>
            <a:ext cx="1280160" cy="243840"/>
          </a:xfrm>
          <a:prstGeom prst="rect">
            <a:avLst/>
          </a:prstGeom>
          <a:noFill/>
          <a:ln/>
        </p:spPr>
        <p:txBody>
          <a:bodyPr wrap="square" lIns="0" tIns="0" rIns="0" bIns="0" rtlCol="0" anchor="ctr"/>
          <a:lstStyle/>
          <a:p>
            <a:pPr algn="ctr" defTabSz="1219170"/>
            <a:r>
              <a:rPr lang="en-US" sz="867" b="1">
                <a:solidFill>
                  <a:srgbClr val="3DAB6E"/>
                </a:solidFill>
                <a:latin typeface="Calibri" pitchFamily="34" charset="0"/>
                <a:ea typeface="Calibri" pitchFamily="34" charset="-122"/>
                <a:cs typeface="Calibri" pitchFamily="34" charset="-120"/>
              </a:rPr>
              <a:t>Outgoing</a:t>
            </a:r>
            <a:endParaRPr lang="en-US" sz="867">
              <a:solidFill>
                <a:prstClr val="black"/>
              </a:solidFill>
              <a:latin typeface="Calibri" panose="020F0502020204030204"/>
            </a:endParaRPr>
          </a:p>
        </p:txBody>
      </p:sp>
      <p:sp>
        <p:nvSpPr>
          <p:cNvPr id="50" name="Text 46"/>
          <p:cNvSpPr/>
          <p:nvPr/>
        </p:nvSpPr>
        <p:spPr>
          <a:xfrm>
            <a:off x="10436352" y="2535936"/>
            <a:ext cx="1280160" cy="219456"/>
          </a:xfrm>
          <a:prstGeom prst="rect">
            <a:avLst/>
          </a:prstGeom>
          <a:noFill/>
          <a:ln/>
        </p:spPr>
        <p:txBody>
          <a:bodyPr wrap="square" lIns="0" tIns="0" rIns="0" bIns="0" rtlCol="0" anchor="ctr"/>
          <a:lstStyle/>
          <a:p>
            <a:pPr algn="ctr" defTabSz="1219170"/>
            <a:r>
              <a:rPr lang="en-US" sz="800">
                <a:solidFill>
                  <a:srgbClr val="A8C8E0"/>
                </a:solidFill>
                <a:latin typeface="Calibri" pitchFamily="34" charset="0"/>
                <a:ea typeface="Calibri" pitchFamily="34" charset="-122"/>
                <a:cs typeface="Calibri" pitchFamily="34" charset="-120"/>
              </a:rPr>
              <a:t>Calls out</a:t>
            </a:r>
            <a:endParaRPr lang="en-US" sz="800">
              <a:solidFill>
                <a:prstClr val="black"/>
              </a:solidFill>
              <a:latin typeface="Calibri" panose="020F0502020204030204"/>
            </a:endParaRPr>
          </a:p>
        </p:txBody>
      </p:sp>
      <p:sp>
        <p:nvSpPr>
          <p:cNvPr id="51" name="Shape 47"/>
          <p:cNvSpPr/>
          <p:nvPr/>
        </p:nvSpPr>
        <p:spPr>
          <a:xfrm>
            <a:off x="6339840" y="3194304"/>
            <a:ext cx="1828800" cy="2255520"/>
          </a:xfrm>
          <a:prstGeom prst="rect">
            <a:avLst/>
          </a:prstGeom>
          <a:solidFill>
            <a:srgbClr val="FFFF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52" name="Shape 48"/>
          <p:cNvSpPr/>
          <p:nvPr/>
        </p:nvSpPr>
        <p:spPr>
          <a:xfrm>
            <a:off x="6339840" y="3194304"/>
            <a:ext cx="1828800" cy="73152"/>
          </a:xfrm>
          <a:prstGeom prst="rect">
            <a:avLst/>
          </a:prstGeom>
          <a:solidFill>
            <a:srgbClr val="4CAF50"/>
          </a:solidFill>
          <a:ln w="12700">
            <a:solidFill>
              <a:srgbClr val="4CAF50"/>
            </a:solidFill>
            <a:prstDash val="solid"/>
          </a:ln>
        </p:spPr>
        <p:txBody>
          <a:bodyPr/>
          <a:lstStyle/>
          <a:p>
            <a:pPr defTabSz="1219170"/>
            <a:endParaRPr lang="en-US" sz="2400">
              <a:solidFill>
                <a:prstClr val="black"/>
              </a:solidFill>
              <a:latin typeface="Calibri" panose="020F0502020204030204"/>
            </a:endParaRPr>
          </a:p>
        </p:txBody>
      </p:sp>
      <p:sp>
        <p:nvSpPr>
          <p:cNvPr id="53" name="Shape 49"/>
          <p:cNvSpPr/>
          <p:nvPr/>
        </p:nvSpPr>
        <p:spPr>
          <a:xfrm>
            <a:off x="6827520" y="3355848"/>
            <a:ext cx="853440" cy="853440"/>
          </a:xfrm>
          <a:prstGeom prst="ellipse">
            <a:avLst/>
          </a:prstGeom>
          <a:solidFill>
            <a:srgbClr val="4CAF50">
              <a:alpha val="15000"/>
            </a:srgbClr>
          </a:solidFill>
          <a:ln w="25400">
            <a:solidFill>
              <a:srgbClr val="4CAF50"/>
            </a:solidFill>
            <a:prstDash val="solid"/>
          </a:ln>
        </p:spPr>
        <p:txBody>
          <a:bodyPr/>
          <a:lstStyle/>
          <a:p>
            <a:pPr defTabSz="1219170"/>
            <a:endParaRPr lang="en-US" sz="2400">
              <a:solidFill>
                <a:prstClr val="black"/>
              </a:solidFill>
              <a:latin typeface="Calibri" panose="020F0502020204030204"/>
            </a:endParaRPr>
          </a:p>
        </p:txBody>
      </p:sp>
      <p:sp>
        <p:nvSpPr>
          <p:cNvPr id="54" name="Text 50"/>
          <p:cNvSpPr/>
          <p:nvPr/>
        </p:nvSpPr>
        <p:spPr>
          <a:xfrm>
            <a:off x="6705600" y="3380232"/>
            <a:ext cx="1097280" cy="804672"/>
          </a:xfrm>
          <a:prstGeom prst="rect">
            <a:avLst/>
          </a:prstGeom>
          <a:noFill/>
          <a:ln/>
        </p:spPr>
        <p:txBody>
          <a:bodyPr wrap="square" lIns="0" tIns="0" rIns="0" bIns="0" rtlCol="0" anchor="ctr"/>
          <a:lstStyle/>
          <a:p>
            <a:pPr algn="ctr" defTabSz="1219170"/>
            <a:r>
              <a:rPr lang="en-US" sz="1733" b="1">
                <a:solidFill>
                  <a:srgbClr val="4CAF50"/>
                </a:solidFill>
                <a:latin typeface="Calibri" pitchFamily="34" charset="0"/>
                <a:ea typeface="Calibri" pitchFamily="34" charset="-122"/>
                <a:cs typeface="Calibri" pitchFamily="34" charset="-120"/>
              </a:rPr>
              <a:t>LOW</a:t>
            </a:r>
            <a:endParaRPr lang="en-US" sz="1733">
              <a:solidFill>
                <a:prstClr val="black"/>
              </a:solidFill>
              <a:latin typeface="Calibri" panose="020F0502020204030204"/>
            </a:endParaRPr>
          </a:p>
        </p:txBody>
      </p:sp>
      <p:sp>
        <p:nvSpPr>
          <p:cNvPr id="55" name="Text 51"/>
          <p:cNvSpPr/>
          <p:nvPr/>
        </p:nvSpPr>
        <p:spPr>
          <a:xfrm>
            <a:off x="6412992" y="4194048"/>
            <a:ext cx="1682496" cy="609600"/>
          </a:xfrm>
          <a:prstGeom prst="rect">
            <a:avLst/>
          </a:prstGeom>
          <a:noFill/>
          <a:ln/>
        </p:spPr>
        <p:txBody>
          <a:bodyPr wrap="square" lIns="0" tIns="0" rIns="0" bIns="0" rtlCol="0" anchor="ctr"/>
          <a:lstStyle/>
          <a:p>
            <a:pPr algn="ctr" defTabSz="1219170"/>
            <a:r>
              <a:rPr lang="en-US" sz="933">
                <a:solidFill>
                  <a:srgbClr val="222222"/>
                </a:solidFill>
                <a:latin typeface="Calibri" pitchFamily="34" charset="0"/>
                <a:ea typeface="Calibri" pitchFamily="34" charset="-122"/>
                <a:cs typeface="Calibri" pitchFamily="34" charset="-120"/>
              </a:rPr>
              <a:t>325 users with 0 calls</a:t>
            </a:r>
            <a:endParaRPr lang="en-US" sz="933">
              <a:solidFill>
                <a:prstClr val="black"/>
              </a:solidFill>
              <a:latin typeface="Calibri" panose="020F0502020204030204"/>
            </a:endParaRPr>
          </a:p>
        </p:txBody>
      </p:sp>
      <p:sp>
        <p:nvSpPr>
          <p:cNvPr id="56" name="Text 52"/>
          <p:cNvSpPr/>
          <p:nvPr/>
        </p:nvSpPr>
        <p:spPr>
          <a:xfrm>
            <a:off x="6412992" y="4815840"/>
            <a:ext cx="1682496" cy="512064"/>
          </a:xfrm>
          <a:prstGeom prst="rect">
            <a:avLst/>
          </a:prstGeom>
          <a:noFill/>
          <a:ln/>
        </p:spPr>
        <p:txBody>
          <a:bodyPr wrap="square" lIns="0" tIns="0" rIns="0" bIns="0" rtlCol="0" anchor="ctr"/>
          <a:lstStyle/>
          <a:p>
            <a:pPr algn="ctr" defTabSz="1219170"/>
            <a:r>
              <a:rPr lang="en-US" sz="867" i="1">
                <a:solidFill>
                  <a:srgbClr val="555555"/>
                </a:solidFill>
                <a:latin typeface="Calibri" pitchFamily="34" charset="0"/>
                <a:ea typeface="Calibri" pitchFamily="34" charset="-122"/>
                <a:cs typeface="Calibri" pitchFamily="34" charset="-120"/>
              </a:rPr>
              <a:t>296 with under 20 calls</a:t>
            </a:r>
            <a:endParaRPr lang="en-US" sz="867">
              <a:solidFill>
                <a:prstClr val="black"/>
              </a:solidFill>
              <a:latin typeface="Calibri" panose="020F0502020204030204"/>
            </a:endParaRPr>
          </a:p>
        </p:txBody>
      </p:sp>
      <p:sp>
        <p:nvSpPr>
          <p:cNvPr id="57" name="Shape 53"/>
          <p:cNvSpPr/>
          <p:nvPr/>
        </p:nvSpPr>
        <p:spPr>
          <a:xfrm>
            <a:off x="8290560" y="3194304"/>
            <a:ext cx="1828800" cy="2255520"/>
          </a:xfrm>
          <a:prstGeom prst="rect">
            <a:avLst/>
          </a:prstGeom>
          <a:solidFill>
            <a:srgbClr val="FFFF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58" name="Shape 54"/>
          <p:cNvSpPr/>
          <p:nvPr/>
        </p:nvSpPr>
        <p:spPr>
          <a:xfrm>
            <a:off x="8290560" y="3194304"/>
            <a:ext cx="1828800" cy="73152"/>
          </a:xfrm>
          <a:prstGeom prst="rect">
            <a:avLst/>
          </a:prstGeom>
          <a:solidFill>
            <a:srgbClr val="FF9800"/>
          </a:solidFill>
          <a:ln w="12700">
            <a:solidFill>
              <a:srgbClr val="FF9800"/>
            </a:solidFill>
            <a:prstDash val="solid"/>
          </a:ln>
        </p:spPr>
        <p:txBody>
          <a:bodyPr/>
          <a:lstStyle/>
          <a:p>
            <a:pPr defTabSz="1219170"/>
            <a:endParaRPr lang="en-US" sz="2400">
              <a:solidFill>
                <a:prstClr val="black"/>
              </a:solidFill>
              <a:latin typeface="Calibri" panose="020F0502020204030204"/>
            </a:endParaRPr>
          </a:p>
        </p:txBody>
      </p:sp>
      <p:sp>
        <p:nvSpPr>
          <p:cNvPr id="59" name="Shape 55"/>
          <p:cNvSpPr/>
          <p:nvPr/>
        </p:nvSpPr>
        <p:spPr>
          <a:xfrm>
            <a:off x="8778240" y="3355848"/>
            <a:ext cx="853440" cy="853440"/>
          </a:xfrm>
          <a:prstGeom prst="ellipse">
            <a:avLst/>
          </a:prstGeom>
          <a:solidFill>
            <a:srgbClr val="FF9800">
              <a:alpha val="15000"/>
            </a:srgbClr>
          </a:solidFill>
          <a:ln w="25400">
            <a:solidFill>
              <a:srgbClr val="FF9800"/>
            </a:solidFill>
            <a:prstDash val="solid"/>
          </a:ln>
        </p:spPr>
        <p:txBody>
          <a:bodyPr/>
          <a:lstStyle/>
          <a:p>
            <a:pPr defTabSz="1219170"/>
            <a:endParaRPr lang="en-US" sz="2400">
              <a:solidFill>
                <a:prstClr val="black"/>
              </a:solidFill>
              <a:latin typeface="Calibri" panose="020F0502020204030204"/>
            </a:endParaRPr>
          </a:p>
        </p:txBody>
      </p:sp>
      <p:sp>
        <p:nvSpPr>
          <p:cNvPr id="60" name="Text 56"/>
          <p:cNvSpPr/>
          <p:nvPr/>
        </p:nvSpPr>
        <p:spPr>
          <a:xfrm>
            <a:off x="8656320" y="3380232"/>
            <a:ext cx="1097280" cy="804672"/>
          </a:xfrm>
          <a:prstGeom prst="rect">
            <a:avLst/>
          </a:prstGeom>
          <a:noFill/>
          <a:ln/>
        </p:spPr>
        <p:txBody>
          <a:bodyPr wrap="square" lIns="0" tIns="0" rIns="0" bIns="0" rtlCol="0" anchor="ctr"/>
          <a:lstStyle/>
          <a:p>
            <a:pPr algn="ctr" defTabSz="1219170"/>
            <a:r>
              <a:rPr lang="en-US" sz="1733" b="1">
                <a:solidFill>
                  <a:srgbClr val="FF9800"/>
                </a:solidFill>
                <a:latin typeface="Calibri" pitchFamily="34" charset="0"/>
                <a:ea typeface="Calibri" pitchFamily="34" charset="-122"/>
                <a:cs typeface="Calibri" pitchFamily="34" charset="-120"/>
              </a:rPr>
              <a:t>MEDIUM</a:t>
            </a:r>
            <a:endParaRPr lang="en-US" sz="1733">
              <a:solidFill>
                <a:prstClr val="black"/>
              </a:solidFill>
              <a:latin typeface="Calibri" panose="020F0502020204030204"/>
            </a:endParaRPr>
          </a:p>
        </p:txBody>
      </p:sp>
      <p:sp>
        <p:nvSpPr>
          <p:cNvPr id="61" name="Text 57"/>
          <p:cNvSpPr/>
          <p:nvPr/>
        </p:nvSpPr>
        <p:spPr>
          <a:xfrm>
            <a:off x="8363712" y="4194048"/>
            <a:ext cx="1682496" cy="609600"/>
          </a:xfrm>
          <a:prstGeom prst="rect">
            <a:avLst/>
          </a:prstGeom>
          <a:noFill/>
          <a:ln/>
        </p:spPr>
        <p:txBody>
          <a:bodyPr wrap="square" lIns="0" tIns="0" rIns="0" bIns="0" rtlCol="0" anchor="ctr"/>
          <a:lstStyle/>
          <a:p>
            <a:pPr algn="ctr" defTabSz="1219170"/>
            <a:r>
              <a:rPr lang="en-US" sz="933">
                <a:solidFill>
                  <a:srgbClr val="222222"/>
                </a:solidFill>
                <a:latin typeface="Calibri" pitchFamily="34" charset="0"/>
                <a:ea typeface="Calibri" pitchFamily="34" charset="-122"/>
                <a:cs typeface="Calibri" pitchFamily="34" charset="-120"/>
              </a:rPr>
              <a:t>85 users with under 50 call involvements</a:t>
            </a:r>
            <a:endParaRPr lang="en-US" sz="933">
              <a:solidFill>
                <a:prstClr val="black"/>
              </a:solidFill>
              <a:latin typeface="Calibri" panose="020F0502020204030204"/>
            </a:endParaRPr>
          </a:p>
        </p:txBody>
      </p:sp>
      <p:sp>
        <p:nvSpPr>
          <p:cNvPr id="62" name="Text 58"/>
          <p:cNvSpPr/>
          <p:nvPr/>
        </p:nvSpPr>
        <p:spPr>
          <a:xfrm>
            <a:off x="8363712" y="4815840"/>
            <a:ext cx="1682496" cy="512064"/>
          </a:xfrm>
          <a:prstGeom prst="rect">
            <a:avLst/>
          </a:prstGeom>
          <a:noFill/>
          <a:ln/>
        </p:spPr>
        <p:txBody>
          <a:bodyPr wrap="square" lIns="0" tIns="0" rIns="0" bIns="0" rtlCol="0" anchor="ctr"/>
          <a:lstStyle/>
          <a:p>
            <a:pPr algn="ctr" defTabSz="1219170"/>
            <a:r>
              <a:rPr lang="en-US" sz="867" i="1">
                <a:solidFill>
                  <a:srgbClr val="555555"/>
                </a:solidFill>
                <a:latin typeface="Calibri" pitchFamily="34" charset="0"/>
                <a:ea typeface="Calibri" pitchFamily="34" charset="-122"/>
                <a:cs typeface="Calibri" pitchFamily="34" charset="-120"/>
              </a:rPr>
              <a:t>71 with under 100 call involvements</a:t>
            </a:r>
            <a:endParaRPr lang="en-US" sz="867">
              <a:solidFill>
                <a:prstClr val="black"/>
              </a:solidFill>
              <a:latin typeface="Calibri" panose="020F0502020204030204"/>
            </a:endParaRPr>
          </a:p>
        </p:txBody>
      </p:sp>
      <p:sp>
        <p:nvSpPr>
          <p:cNvPr id="63" name="Shape 59"/>
          <p:cNvSpPr/>
          <p:nvPr/>
        </p:nvSpPr>
        <p:spPr>
          <a:xfrm>
            <a:off x="10241280" y="3194304"/>
            <a:ext cx="1828800" cy="2255520"/>
          </a:xfrm>
          <a:prstGeom prst="rect">
            <a:avLst/>
          </a:prstGeom>
          <a:solidFill>
            <a:srgbClr val="FFFF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64" name="Shape 60"/>
          <p:cNvSpPr/>
          <p:nvPr/>
        </p:nvSpPr>
        <p:spPr>
          <a:xfrm>
            <a:off x="10241280" y="3194304"/>
            <a:ext cx="1828800" cy="73152"/>
          </a:xfrm>
          <a:prstGeom prst="rect">
            <a:avLst/>
          </a:prstGeom>
          <a:solidFill>
            <a:srgbClr val="F44336"/>
          </a:solidFill>
          <a:ln w="12700">
            <a:solidFill>
              <a:srgbClr val="F44336"/>
            </a:solidFill>
            <a:prstDash val="solid"/>
          </a:ln>
        </p:spPr>
        <p:txBody>
          <a:bodyPr/>
          <a:lstStyle/>
          <a:p>
            <a:pPr defTabSz="1219170"/>
            <a:endParaRPr lang="en-US" sz="2400">
              <a:solidFill>
                <a:prstClr val="black"/>
              </a:solidFill>
              <a:latin typeface="Calibri" panose="020F0502020204030204"/>
            </a:endParaRPr>
          </a:p>
        </p:txBody>
      </p:sp>
      <p:sp>
        <p:nvSpPr>
          <p:cNvPr id="65" name="Shape 61"/>
          <p:cNvSpPr/>
          <p:nvPr/>
        </p:nvSpPr>
        <p:spPr>
          <a:xfrm>
            <a:off x="10728960" y="3355848"/>
            <a:ext cx="853440" cy="853440"/>
          </a:xfrm>
          <a:prstGeom prst="ellipse">
            <a:avLst/>
          </a:prstGeom>
          <a:solidFill>
            <a:srgbClr val="F44336">
              <a:alpha val="15000"/>
            </a:srgbClr>
          </a:solidFill>
          <a:ln w="25400">
            <a:solidFill>
              <a:srgbClr val="F44336"/>
            </a:solidFill>
            <a:prstDash val="solid"/>
          </a:ln>
        </p:spPr>
        <p:txBody>
          <a:bodyPr/>
          <a:lstStyle/>
          <a:p>
            <a:pPr defTabSz="1219170"/>
            <a:endParaRPr lang="en-US" sz="2400">
              <a:solidFill>
                <a:prstClr val="black"/>
              </a:solidFill>
              <a:latin typeface="Calibri" panose="020F0502020204030204"/>
            </a:endParaRPr>
          </a:p>
        </p:txBody>
      </p:sp>
      <p:sp>
        <p:nvSpPr>
          <p:cNvPr id="66" name="Text 62"/>
          <p:cNvSpPr/>
          <p:nvPr/>
        </p:nvSpPr>
        <p:spPr>
          <a:xfrm>
            <a:off x="10607040" y="3380232"/>
            <a:ext cx="1097280" cy="804672"/>
          </a:xfrm>
          <a:prstGeom prst="rect">
            <a:avLst/>
          </a:prstGeom>
          <a:noFill/>
          <a:ln/>
        </p:spPr>
        <p:txBody>
          <a:bodyPr wrap="square" lIns="0" tIns="0" rIns="0" bIns="0" rtlCol="0" anchor="ctr"/>
          <a:lstStyle/>
          <a:p>
            <a:pPr algn="ctr" defTabSz="1219170"/>
            <a:r>
              <a:rPr lang="en-US" sz="1733" b="1">
                <a:solidFill>
                  <a:srgbClr val="F44336"/>
                </a:solidFill>
                <a:latin typeface="Calibri" pitchFamily="34" charset="0"/>
                <a:ea typeface="Calibri" pitchFamily="34" charset="-122"/>
                <a:cs typeface="Calibri" pitchFamily="34" charset="-120"/>
              </a:rPr>
              <a:t>HIGH</a:t>
            </a:r>
            <a:endParaRPr lang="en-US" sz="1733">
              <a:solidFill>
                <a:prstClr val="black"/>
              </a:solidFill>
              <a:latin typeface="Calibri" panose="020F0502020204030204"/>
            </a:endParaRPr>
          </a:p>
        </p:txBody>
      </p:sp>
      <p:sp>
        <p:nvSpPr>
          <p:cNvPr id="67" name="Text 63"/>
          <p:cNvSpPr/>
          <p:nvPr/>
        </p:nvSpPr>
        <p:spPr>
          <a:xfrm>
            <a:off x="10314432" y="4194048"/>
            <a:ext cx="1682496" cy="609600"/>
          </a:xfrm>
          <a:prstGeom prst="rect">
            <a:avLst/>
          </a:prstGeom>
          <a:noFill/>
          <a:ln/>
        </p:spPr>
        <p:txBody>
          <a:bodyPr wrap="square" lIns="0" tIns="0" rIns="0" bIns="0" rtlCol="0" anchor="ctr"/>
          <a:lstStyle/>
          <a:p>
            <a:pPr algn="ctr" defTabSz="1219170"/>
            <a:r>
              <a:rPr lang="en-US" sz="933">
                <a:solidFill>
                  <a:srgbClr val="222222"/>
                </a:solidFill>
                <a:latin typeface="Calibri" pitchFamily="34" charset="0"/>
                <a:ea typeface="Calibri" pitchFamily="34" charset="-122"/>
                <a:cs typeface="Calibri" pitchFamily="34" charset="-120"/>
              </a:rPr>
              <a:t>91 users with over 100 call involvements</a:t>
            </a:r>
            <a:endParaRPr lang="en-US" sz="933">
              <a:solidFill>
                <a:prstClr val="black"/>
              </a:solidFill>
              <a:latin typeface="Calibri" panose="020F0502020204030204"/>
            </a:endParaRPr>
          </a:p>
        </p:txBody>
      </p:sp>
      <p:sp>
        <p:nvSpPr>
          <p:cNvPr id="68" name="Text 64"/>
          <p:cNvSpPr/>
          <p:nvPr/>
        </p:nvSpPr>
        <p:spPr>
          <a:xfrm>
            <a:off x="10314432" y="4815840"/>
            <a:ext cx="1682496" cy="512064"/>
          </a:xfrm>
          <a:prstGeom prst="rect">
            <a:avLst/>
          </a:prstGeom>
          <a:noFill/>
          <a:ln/>
        </p:spPr>
        <p:txBody>
          <a:bodyPr wrap="square" lIns="0" tIns="0" rIns="0" bIns="0" rtlCol="0" anchor="ctr"/>
          <a:lstStyle/>
          <a:p>
            <a:pPr algn="ctr" defTabSz="1219170"/>
            <a:r>
              <a:rPr lang="en-US" sz="867" i="1">
                <a:solidFill>
                  <a:srgbClr val="555555"/>
                </a:solidFill>
                <a:latin typeface="Calibri" pitchFamily="34" charset="0"/>
                <a:ea typeface="Calibri" pitchFamily="34" charset="-122"/>
                <a:cs typeface="Calibri" pitchFamily="34" charset="-120"/>
              </a:rPr>
              <a:t>67 over 250  |  17 over 1000</a:t>
            </a:r>
            <a:endParaRPr lang="en-US" sz="867">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defTabSz="1219170"/>
            <a:r>
              <a:rPr lang="en-US" sz="1600">
                <a:solidFill>
                  <a:srgbClr val="FFFFFF"/>
                </a:solidFill>
                <a:latin typeface="Calibri" pitchFamily="34" charset="0"/>
                <a:ea typeface="Calibri" pitchFamily="34" charset="-122"/>
                <a:cs typeface="Calibri" pitchFamily="34" charset="-120"/>
              </a:rPr>
              <a:t>Data Extraction Tool  |  Gateway Overview &amp; Handset Summary</a:t>
            </a:r>
            <a:endParaRPr lang="en-US" sz="1600">
              <a:solidFill>
                <a:prstClr val="black"/>
              </a:solidFill>
              <a:latin typeface="Calibri" panose="020F0502020204030204"/>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44</a:t>
            </a:r>
            <a:endParaRPr lang="en-US" sz="933">
              <a:solidFill>
                <a:prstClr val="black"/>
              </a:solidFill>
              <a:latin typeface="Calibri" panose="020F0502020204030204"/>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defTabSz="1219170"/>
            <a:r>
              <a:rPr lang="en-US" sz="1733" b="1" dirty="0">
                <a:solidFill>
                  <a:srgbClr val="253659"/>
                </a:solidFill>
                <a:latin typeface="Calibri" pitchFamily="34" charset="0"/>
                <a:ea typeface="Calibri" pitchFamily="34" charset="-122"/>
                <a:cs typeface="Calibri" pitchFamily="34" charset="-120"/>
              </a:rPr>
              <a:t>6.  </a:t>
            </a:r>
            <a:r>
              <a:rPr lang="en-US" sz="1733" b="1" dirty="0">
                <a:solidFill>
                  <a:srgbClr val="003B5C"/>
                </a:solidFill>
                <a:latin typeface="Calibri" pitchFamily="34" charset="0"/>
                <a:ea typeface="Calibri" pitchFamily="34" charset="-122"/>
                <a:cs typeface="Calibri" pitchFamily="34" charset="-120"/>
              </a:rPr>
              <a:t>Gateway / Cabinet Overview</a:t>
            </a:r>
            <a:endParaRPr lang="en-US" sz="1733" b="1" dirty="0">
              <a:solidFill>
                <a:prstClr val="black"/>
              </a:solidFill>
              <a:latin typeface="Calibri" panose="020F0502020204030204"/>
            </a:endParaRPr>
          </a:p>
        </p:txBody>
      </p:sp>
      <p:sp>
        <p:nvSpPr>
          <p:cNvPr id="17" name="Text 15"/>
          <p:cNvSpPr/>
          <p:nvPr/>
        </p:nvSpPr>
        <p:spPr>
          <a:xfrm>
            <a:off x="341376" y="1097280"/>
            <a:ext cx="560832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There are 9 Gateways/Cabinets in this configuration.</a:t>
            </a:r>
            <a:endParaRPr lang="en-US" sz="1000">
              <a:solidFill>
                <a:prstClr val="black"/>
              </a:solidFill>
              <a:latin typeface="Calibri" panose="020F0502020204030204"/>
            </a:endParaRPr>
          </a:p>
        </p:txBody>
      </p:sp>
      <p:graphicFrame>
        <p:nvGraphicFramePr>
          <p:cNvPr id="18" name="Table 0"/>
          <p:cNvGraphicFramePr>
            <a:graphicFrameLocks noGrp="1"/>
          </p:cNvGraphicFramePr>
          <p:nvPr>
            <p:extLst>
              <p:ext uri="{D42A27DB-BD31-4B8C-83A1-F6EECF244321}">
                <p14:modId xmlns:p14="http://schemas.microsoft.com/office/powerpoint/2010/main" val="2394221226"/>
              </p:ext>
            </p:extLst>
          </p:nvPr>
        </p:nvGraphicFramePr>
        <p:xfrm>
          <a:off x="341376" y="1448131"/>
          <a:ext cx="5608320" cy="707814"/>
        </p:xfrm>
        <a:graphic>
          <a:graphicData uri="http://schemas.openxmlformats.org/drawingml/2006/table">
            <a:tbl>
              <a:tblPr/>
              <a:tblGrid>
                <a:gridCol w="2538984">
                  <a:extLst>
                    <a:ext uri="{9D8B030D-6E8A-4147-A177-3AD203B41FA5}">
                      <a16:colId xmlns:a16="http://schemas.microsoft.com/office/drawing/2014/main" val="20000"/>
                    </a:ext>
                  </a:extLst>
                </a:gridCol>
                <a:gridCol w="1042416">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21080">
                  <a:extLst>
                    <a:ext uri="{9D8B030D-6E8A-4147-A177-3AD203B41FA5}">
                      <a16:colId xmlns:a16="http://schemas.microsoft.com/office/drawing/2014/main" val="20003"/>
                    </a:ext>
                  </a:extLst>
                </a:gridCol>
              </a:tblGrid>
              <a:tr h="335280">
                <a:tc>
                  <a:txBody>
                    <a:bodyPr/>
                    <a:lstStyle/>
                    <a:p>
                      <a:pPr marL="0" indent="0">
                        <a:buNone/>
                      </a:pPr>
                      <a:r>
                        <a:rPr lang="en-US" sz="1000" b="1">
                          <a:solidFill>
                            <a:srgbClr val="FFFFFF"/>
                          </a:solidFill>
                          <a:latin typeface="Calibri" pitchFamily="34" charset="0"/>
                          <a:ea typeface="Calibri" pitchFamily="34" charset="-122"/>
                          <a:cs typeface="Calibri" pitchFamily="34" charset="-120"/>
                        </a:rPr>
                        <a:t>Gateway name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Detail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MAC</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IP Address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335280">
                <a:tc>
                  <a:txBody>
                    <a:bodyPr/>
                    <a:lstStyle/>
                    <a:p>
                      <a:pPr marL="0" indent="0">
                        <a:buNone/>
                      </a:pPr>
                      <a:r>
                        <a:rPr lang="en-US" sz="1000">
                          <a:solidFill>
                            <a:srgbClr val="222222"/>
                          </a:solidFill>
                          <a:latin typeface="Calibri" pitchFamily="34" charset="0"/>
                          <a:ea typeface="Calibri" pitchFamily="34" charset="-122"/>
                          <a:cs typeface="Calibri" pitchFamily="34" charset="-120"/>
                        </a:rPr>
                        <a:t>System / 2x Cisco 2811 / 2x VG224 / VG320 / Cisco 2851 / Subscriber / Publisher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9" name="Text 16"/>
          <p:cNvSpPr/>
          <p:nvPr/>
        </p:nvSpPr>
        <p:spPr>
          <a:xfrm>
            <a:off x="341376" y="2148840"/>
            <a:ext cx="5608320" cy="316992"/>
          </a:xfrm>
          <a:prstGeom prst="rect">
            <a:avLst/>
          </a:prstGeom>
          <a:noFill/>
          <a:ln/>
        </p:spPr>
        <p:txBody>
          <a:bodyPr wrap="square" lIns="0" tIns="0" rIns="0" bIns="0" rtlCol="0" anchor="ctr"/>
          <a:lstStyle/>
          <a:p>
            <a:pPr defTabSz="1219170"/>
            <a:r>
              <a:rPr lang="en-US" sz="1467" b="1" dirty="0">
                <a:solidFill>
                  <a:srgbClr val="253659"/>
                </a:solidFill>
                <a:latin typeface="Calibri" pitchFamily="34" charset="0"/>
                <a:ea typeface="Calibri" pitchFamily="34" charset="-122"/>
                <a:cs typeface="Calibri" pitchFamily="34" charset="-120"/>
              </a:rPr>
              <a:t>6.1  </a:t>
            </a:r>
            <a:r>
              <a:rPr lang="en-US" sz="1467" b="1" dirty="0">
                <a:solidFill>
                  <a:srgbClr val="003B5C"/>
                </a:solidFill>
                <a:latin typeface="Calibri" pitchFamily="34" charset="0"/>
                <a:ea typeface="Calibri" pitchFamily="34" charset="-122"/>
                <a:cs typeface="Calibri" pitchFamily="34" charset="-120"/>
              </a:rPr>
              <a:t>SRST Servers</a:t>
            </a:r>
            <a:endParaRPr lang="en-US" sz="1467" b="1" dirty="0">
              <a:solidFill>
                <a:prstClr val="black"/>
              </a:solidFill>
              <a:latin typeface="Calibri" panose="020F0502020204030204"/>
            </a:endParaRPr>
          </a:p>
        </p:txBody>
      </p:sp>
      <p:sp>
        <p:nvSpPr>
          <p:cNvPr id="20" name="Text 17"/>
          <p:cNvSpPr/>
          <p:nvPr/>
        </p:nvSpPr>
        <p:spPr>
          <a:xfrm>
            <a:off x="341376" y="2462784"/>
            <a:ext cx="560832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Survivable Remote Site Telephony (SRST) is a CUCM call processing backup mechanism that allows Cisco IP phones to register to a Cisco router for local communications if the main CUCM becomes inaccessible.</a:t>
            </a:r>
            <a:endParaRPr lang="en-US" sz="1000">
              <a:solidFill>
                <a:prstClr val="black"/>
              </a:solidFill>
              <a:latin typeface="Calibri" panose="020F0502020204030204"/>
            </a:endParaRPr>
          </a:p>
        </p:txBody>
      </p:sp>
      <p:graphicFrame>
        <p:nvGraphicFramePr>
          <p:cNvPr id="21" name="Table 1"/>
          <p:cNvGraphicFramePr>
            <a:graphicFrameLocks noGrp="1"/>
          </p:cNvGraphicFramePr>
          <p:nvPr/>
        </p:nvGraphicFramePr>
        <p:xfrm>
          <a:off x="341376" y="3023616"/>
          <a:ext cx="5583936" cy="927270"/>
        </p:xfrm>
        <a:graphic>
          <a:graphicData uri="http://schemas.openxmlformats.org/drawingml/2006/table">
            <a:tbl>
              <a:tblPr/>
              <a:tblGrid>
                <a:gridCol w="1280160">
                  <a:extLst>
                    <a:ext uri="{9D8B030D-6E8A-4147-A177-3AD203B41FA5}">
                      <a16:colId xmlns:a16="http://schemas.microsoft.com/office/drawing/2014/main" val="20000"/>
                    </a:ext>
                  </a:extLst>
                </a:gridCol>
                <a:gridCol w="755904">
                  <a:extLst>
                    <a:ext uri="{9D8B030D-6E8A-4147-A177-3AD203B41FA5}">
                      <a16:colId xmlns:a16="http://schemas.microsoft.com/office/drawing/2014/main" val="20001"/>
                    </a:ext>
                  </a:extLst>
                </a:gridCol>
                <a:gridCol w="633984">
                  <a:extLst>
                    <a:ext uri="{9D8B030D-6E8A-4147-A177-3AD203B41FA5}">
                      <a16:colId xmlns:a16="http://schemas.microsoft.com/office/drawing/2014/main" val="20002"/>
                    </a:ext>
                  </a:extLst>
                </a:gridCol>
                <a:gridCol w="755904">
                  <a:extLst>
                    <a:ext uri="{9D8B030D-6E8A-4147-A177-3AD203B41FA5}">
                      <a16:colId xmlns:a16="http://schemas.microsoft.com/office/drawing/2014/main" val="20003"/>
                    </a:ext>
                  </a:extLst>
                </a:gridCol>
                <a:gridCol w="633984">
                  <a:extLst>
                    <a:ext uri="{9D8B030D-6E8A-4147-A177-3AD203B41FA5}">
                      <a16:colId xmlns:a16="http://schemas.microsoft.com/office/drawing/2014/main" val="20004"/>
                    </a:ext>
                  </a:extLst>
                </a:gridCol>
                <a:gridCol w="755904">
                  <a:extLst>
                    <a:ext uri="{9D8B030D-6E8A-4147-A177-3AD203B41FA5}">
                      <a16:colId xmlns:a16="http://schemas.microsoft.com/office/drawing/2014/main" val="20005"/>
                    </a:ext>
                  </a:extLst>
                </a:gridCol>
                <a:gridCol w="768096">
                  <a:extLst>
                    <a:ext uri="{9D8B030D-6E8A-4147-A177-3AD203B41FA5}">
                      <a16:colId xmlns:a16="http://schemas.microsoft.com/office/drawing/2014/main" val="20006"/>
                    </a:ext>
                  </a:extLst>
                </a:gridCol>
              </a:tblGrid>
              <a:tr h="292608">
                <a:tc>
                  <a:txBody>
                    <a:bodyPr/>
                    <a:lstStyle/>
                    <a:p>
                      <a:pPr marL="0" indent="0">
                        <a:buNone/>
                      </a:pPr>
                      <a:r>
                        <a:rPr lang="en-US" sz="900" b="1">
                          <a:solidFill>
                            <a:srgbClr val="FFFFFF"/>
                          </a:solidFill>
                          <a:latin typeface="Calibri" pitchFamily="34" charset="0"/>
                          <a:ea typeface="Calibri" pitchFamily="34" charset="-122"/>
                          <a:cs typeface="Calibri" pitchFamily="34" charset="-120"/>
                        </a:rPr>
                        <a:t>SRST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92608">
                <a:tc>
                  <a:txBody>
                    <a:bodyPr/>
                    <a:lstStyle/>
                    <a:p>
                      <a:pPr marL="0" indent="0">
                        <a:buNone/>
                      </a:pPr>
                      <a:r>
                        <a:rPr lang="en-US" sz="900">
                          <a:solidFill>
                            <a:srgbClr val="222222"/>
                          </a:solidFill>
                          <a:latin typeface="Calibri" pitchFamily="34" charset="0"/>
                          <a:ea typeface="Calibri" pitchFamily="34" charset="-122"/>
                          <a:cs typeface="Calibri" pitchFamily="34" charset="-120"/>
                        </a:rPr>
                        <a:t>Disable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2608">
                <a:tc>
                  <a:txBody>
                    <a:bodyPr/>
                    <a:lstStyle/>
                    <a:p>
                      <a:pPr marL="0" indent="0">
                        <a:buNone/>
                      </a:pPr>
                      <a:r>
                        <a:rPr lang="en-US" sz="900">
                          <a:solidFill>
                            <a:srgbClr val="222222"/>
                          </a:solidFill>
                          <a:latin typeface="Calibri" pitchFamily="34" charset="0"/>
                          <a:ea typeface="Calibri" pitchFamily="34" charset="-122"/>
                          <a:cs typeface="Calibri" pitchFamily="34" charset="-120"/>
                        </a:rPr>
                        <a:t>Use Default Gateway / Wilshire 172.18.211.254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2000</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bl>
          </a:graphicData>
        </a:graphic>
      </p:graphicFrame>
      <p:sp>
        <p:nvSpPr>
          <p:cNvPr id="22" name="Text 18"/>
          <p:cNvSpPr/>
          <p:nvPr/>
        </p:nvSpPr>
        <p:spPr>
          <a:xfrm>
            <a:off x="341376" y="4008120"/>
            <a:ext cx="5608320" cy="316992"/>
          </a:xfrm>
          <a:prstGeom prst="rect">
            <a:avLst/>
          </a:prstGeom>
          <a:noFill/>
          <a:ln/>
        </p:spPr>
        <p:txBody>
          <a:bodyPr wrap="square" lIns="0" tIns="0" rIns="0" bIns="0" rtlCol="0" anchor="ctr"/>
          <a:lstStyle/>
          <a:p>
            <a:pPr defTabSz="1219170"/>
            <a:r>
              <a:rPr lang="en-US" sz="1467" b="1" dirty="0">
                <a:solidFill>
                  <a:srgbClr val="253659"/>
                </a:solidFill>
                <a:latin typeface="Calibri" pitchFamily="34" charset="0"/>
                <a:ea typeface="Calibri" pitchFamily="34" charset="-122"/>
                <a:cs typeface="Calibri" pitchFamily="34" charset="-120"/>
              </a:rPr>
              <a:t>7.1  </a:t>
            </a:r>
            <a:r>
              <a:rPr lang="en-US" sz="1467" b="1" dirty="0">
                <a:solidFill>
                  <a:srgbClr val="003B5C"/>
                </a:solidFill>
                <a:latin typeface="Calibri" pitchFamily="34" charset="0"/>
                <a:ea typeface="Calibri" pitchFamily="34" charset="-122"/>
                <a:cs typeface="Calibri" pitchFamily="34" charset="-120"/>
              </a:rPr>
              <a:t>Extension Number (DN) Ranges</a:t>
            </a:r>
            <a:endParaRPr lang="en-US" sz="1467" b="1" dirty="0">
              <a:solidFill>
                <a:prstClr val="black"/>
              </a:solidFill>
              <a:latin typeface="Calibri" panose="020F0502020204030204"/>
            </a:endParaRPr>
          </a:p>
        </p:txBody>
      </p:sp>
      <p:sp>
        <p:nvSpPr>
          <p:cNvPr id="23" name="Text 19"/>
          <p:cNvSpPr/>
          <p:nvPr/>
        </p:nvSpPr>
        <p:spPr>
          <a:xfrm>
            <a:off x="341376" y="4340352"/>
            <a:ext cx="560832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Details the extension number ranges determined within the existing solution, and the number of extensions or users within each range. Useful for DID numbering and planning SBCs or Voice Gateway routes.</a:t>
            </a:r>
            <a:endParaRPr lang="en-US" sz="1000">
              <a:solidFill>
                <a:prstClr val="black"/>
              </a:solidFill>
              <a:latin typeface="Calibri" panose="020F0502020204030204"/>
            </a:endParaRPr>
          </a:p>
        </p:txBody>
      </p:sp>
      <p:graphicFrame>
        <p:nvGraphicFramePr>
          <p:cNvPr id="24" name="Table 2"/>
          <p:cNvGraphicFramePr>
            <a:graphicFrameLocks noGrp="1"/>
          </p:cNvGraphicFramePr>
          <p:nvPr>
            <p:extLst>
              <p:ext uri="{D42A27DB-BD31-4B8C-83A1-F6EECF244321}">
                <p14:modId xmlns:p14="http://schemas.microsoft.com/office/powerpoint/2010/main" val="2741461689"/>
              </p:ext>
            </p:extLst>
          </p:nvPr>
        </p:nvGraphicFramePr>
        <p:xfrm>
          <a:off x="341376" y="4736812"/>
          <a:ext cx="5608320" cy="1219200"/>
        </p:xfrm>
        <a:graphic>
          <a:graphicData uri="http://schemas.openxmlformats.org/drawingml/2006/table">
            <a:tbl>
              <a:tblPr/>
              <a:tblGrid>
                <a:gridCol w="877824">
                  <a:extLst>
                    <a:ext uri="{9D8B030D-6E8A-4147-A177-3AD203B41FA5}">
                      <a16:colId xmlns:a16="http://schemas.microsoft.com/office/drawing/2014/main" val="20000"/>
                    </a:ext>
                  </a:extLst>
                </a:gridCol>
                <a:gridCol w="877824">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16736">
                  <a:extLst>
                    <a:ext uri="{9D8B030D-6E8A-4147-A177-3AD203B41FA5}">
                      <a16:colId xmlns:a16="http://schemas.microsoft.com/office/drawing/2014/main" val="20003"/>
                    </a:ext>
                  </a:extLst>
                </a:gridCol>
                <a:gridCol w="1316736">
                  <a:extLst>
                    <a:ext uri="{9D8B030D-6E8A-4147-A177-3AD203B41FA5}">
                      <a16:colId xmlns:a16="http://schemas.microsoft.com/office/drawing/2014/main" val="20004"/>
                    </a:ext>
                  </a:extLst>
                </a:gridCol>
              </a:tblGrid>
              <a:tr h="243840">
                <a:tc>
                  <a:txBody>
                    <a:bodyPr/>
                    <a:lstStyle/>
                    <a:p>
                      <a:pPr marL="0" indent="0">
                        <a:buNone/>
                      </a:pPr>
                      <a:r>
                        <a:rPr lang="en-US" sz="1000" b="1">
                          <a:solidFill>
                            <a:srgbClr val="FFFFFF"/>
                          </a:solidFill>
                          <a:latin typeface="Calibri" pitchFamily="34" charset="0"/>
                          <a:ea typeface="Calibri" pitchFamily="34" charset="-122"/>
                          <a:cs typeface="Calibri" pitchFamily="34" charset="-120"/>
                        </a:rPr>
                        <a:t>Prefix</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Length</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Total allocated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Start number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End number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4</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2202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2299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24**</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2401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2496</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2800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2899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2500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2599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bl>
          </a:graphicData>
        </a:graphic>
      </p:graphicFrame>
      <p:sp>
        <p:nvSpPr>
          <p:cNvPr id="25" name="Shape 20"/>
          <p:cNvSpPr/>
          <p:nvPr/>
        </p:nvSpPr>
        <p:spPr>
          <a:xfrm>
            <a:off x="341376" y="5949696"/>
            <a:ext cx="5608320" cy="365760"/>
          </a:xfrm>
          <a:prstGeom prst="rect">
            <a:avLst/>
          </a:prstGeom>
          <a:solidFill>
            <a:srgbClr val="FFF8EC"/>
          </a:solidFill>
          <a:ln w="9525">
            <a:solidFill>
              <a:srgbClr val="FFD080"/>
            </a:solidFill>
            <a:prstDash val="solid"/>
          </a:ln>
        </p:spPr>
        <p:txBody>
          <a:bodyPr/>
          <a:lstStyle/>
          <a:p>
            <a:pPr defTabSz="1219170"/>
            <a:endParaRPr lang="en-US" sz="2400">
              <a:solidFill>
                <a:prstClr val="black"/>
              </a:solidFill>
              <a:latin typeface="Calibri" panose="020F0502020204030204"/>
            </a:endParaRPr>
          </a:p>
        </p:txBody>
      </p:sp>
      <p:sp>
        <p:nvSpPr>
          <p:cNvPr id="26" name="Text 21"/>
          <p:cNvSpPr/>
          <p:nvPr/>
        </p:nvSpPr>
        <p:spPr>
          <a:xfrm>
            <a:off x="426720" y="5949696"/>
            <a:ext cx="5437632" cy="365760"/>
          </a:xfrm>
          <a:prstGeom prst="rect">
            <a:avLst/>
          </a:prstGeom>
          <a:noFill/>
          <a:ln/>
        </p:spPr>
        <p:txBody>
          <a:bodyPr wrap="square" lIns="0" tIns="0" rIns="0" bIns="0" rtlCol="0" anchor="ctr"/>
          <a:lstStyle/>
          <a:p>
            <a:pPr defTabSz="1219170"/>
            <a:r>
              <a:rPr lang="en-US" sz="867">
                <a:solidFill>
                  <a:srgbClr val="E07B00"/>
                </a:solidFill>
                <a:latin typeface="Calibri" pitchFamily="34" charset="0"/>
                <a:ea typeface="Calibri" pitchFamily="34" charset="-122"/>
                <a:cs typeface="Calibri" pitchFamily="34" charset="-120"/>
              </a:rPr>
              <a:t>⚠  Extensions with different digit lengths can cause issues on hosted voice and should be reviewed prior to migration.</a:t>
            </a:r>
            <a:endParaRPr lang="en-US" sz="867">
              <a:solidFill>
                <a:prstClr val="black"/>
              </a:solidFill>
              <a:latin typeface="Calibri" panose="020F0502020204030204"/>
            </a:endParaRPr>
          </a:p>
        </p:txBody>
      </p:sp>
      <p:sp>
        <p:nvSpPr>
          <p:cNvPr id="27" name="Text 22"/>
          <p:cNvSpPr/>
          <p:nvPr/>
        </p:nvSpPr>
        <p:spPr>
          <a:xfrm>
            <a:off x="6339840" y="707136"/>
            <a:ext cx="5608320" cy="365760"/>
          </a:xfrm>
          <a:prstGeom prst="rect">
            <a:avLst/>
          </a:prstGeom>
          <a:noFill/>
          <a:ln/>
        </p:spPr>
        <p:txBody>
          <a:bodyPr wrap="square" lIns="0" tIns="0" rIns="0" bIns="0" rtlCol="0" anchor="ctr"/>
          <a:lstStyle/>
          <a:p>
            <a:pPr defTabSz="1219170"/>
            <a:r>
              <a:rPr lang="en-US" sz="1733" b="1" dirty="0">
                <a:solidFill>
                  <a:srgbClr val="253659"/>
                </a:solidFill>
                <a:latin typeface="Calibri" pitchFamily="34" charset="0"/>
                <a:ea typeface="Calibri" pitchFamily="34" charset="-122"/>
                <a:cs typeface="Calibri" pitchFamily="34" charset="-120"/>
              </a:rPr>
              <a:t>7.  </a:t>
            </a:r>
            <a:r>
              <a:rPr lang="en-US" sz="1733" b="1" dirty="0">
                <a:solidFill>
                  <a:srgbClr val="003B5C"/>
                </a:solidFill>
                <a:latin typeface="Calibri" pitchFamily="34" charset="0"/>
                <a:ea typeface="Calibri" pitchFamily="34" charset="-122"/>
                <a:cs typeface="Calibri" pitchFamily="34" charset="-120"/>
              </a:rPr>
              <a:t>Handset and Extension Summary</a:t>
            </a:r>
            <a:endParaRPr lang="en-US" sz="1733" b="1" dirty="0">
              <a:solidFill>
                <a:prstClr val="black"/>
              </a:solidFill>
              <a:latin typeface="Calibri" panose="020F0502020204030204"/>
            </a:endParaRPr>
          </a:p>
        </p:txBody>
      </p:sp>
      <p:sp>
        <p:nvSpPr>
          <p:cNvPr id="28" name="Text 23"/>
          <p:cNvSpPr/>
          <p:nvPr/>
        </p:nvSpPr>
        <p:spPr>
          <a:xfrm>
            <a:off x="6339840" y="987552"/>
            <a:ext cx="5547360" cy="463296"/>
          </a:xfrm>
          <a:prstGeom prst="rect">
            <a:avLst/>
          </a:prstGeom>
          <a:noFill/>
          <a:ln/>
        </p:spPr>
        <p:txBody>
          <a:bodyPr wrap="square" lIns="0" tIns="0" rIns="0" bIns="0" rtlCol="0" anchor="ctr"/>
          <a:lstStyle/>
          <a:p>
            <a:pPr defTabSz="1219170"/>
            <a:r>
              <a:rPr lang="en-US" sz="1000" dirty="0">
                <a:solidFill>
                  <a:srgbClr val="555555"/>
                </a:solidFill>
                <a:latin typeface="Calibri" pitchFamily="34" charset="0"/>
                <a:ea typeface="Calibri" pitchFamily="34" charset="-122"/>
                <a:cs typeface="Calibri" pitchFamily="34" charset="-120"/>
              </a:rPr>
              <a:t>A summary of the extension types captured within the audit of the existing voice solution, and the capacity of the existing system if available.</a:t>
            </a:r>
            <a:endParaRPr lang="en-US" sz="1000" dirty="0">
              <a:solidFill>
                <a:prstClr val="black"/>
              </a:solidFill>
              <a:latin typeface="Calibri" panose="020F0502020204030204"/>
            </a:endParaRPr>
          </a:p>
        </p:txBody>
      </p:sp>
      <p:graphicFrame>
        <p:nvGraphicFramePr>
          <p:cNvPr id="29" name="Table 3"/>
          <p:cNvGraphicFramePr>
            <a:graphicFrameLocks noGrp="1"/>
          </p:cNvGraphicFramePr>
          <p:nvPr/>
        </p:nvGraphicFramePr>
        <p:xfrm>
          <a:off x="6339840" y="1438656"/>
          <a:ext cx="3048000" cy="1320804"/>
        </p:xfrm>
        <a:graphic>
          <a:graphicData uri="http://schemas.openxmlformats.org/drawingml/2006/table">
            <a:tbl>
              <a:tblPr/>
              <a:tblGrid>
                <a:gridCol w="2072640">
                  <a:extLst>
                    <a:ext uri="{9D8B030D-6E8A-4147-A177-3AD203B41FA5}">
                      <a16:colId xmlns:a16="http://schemas.microsoft.com/office/drawing/2014/main" val="20000"/>
                    </a:ext>
                  </a:extLst>
                </a:gridCol>
                <a:gridCol w="975360">
                  <a:extLst>
                    <a:ext uri="{9D8B030D-6E8A-4147-A177-3AD203B41FA5}">
                      <a16:colId xmlns:a16="http://schemas.microsoft.com/office/drawing/2014/main" val="20001"/>
                    </a:ext>
                  </a:extLst>
                </a:gridCol>
              </a:tblGrid>
              <a:tr h="220133">
                <a:tc>
                  <a:txBody>
                    <a:bodyPr/>
                    <a:lstStyle/>
                    <a:p>
                      <a:pPr marL="0" indent="0">
                        <a:buNone/>
                      </a:pPr>
                      <a:r>
                        <a:rPr lang="en-US" sz="1000" b="1">
                          <a:solidFill>
                            <a:srgbClr val="FFFFFF"/>
                          </a:solidFill>
                          <a:latin typeface="Calibri" pitchFamily="34" charset="0"/>
                          <a:ea typeface="Calibri" pitchFamily="34" charset="-122"/>
                          <a:cs typeface="Calibri" pitchFamily="34" charset="-120"/>
                        </a:rPr>
                        <a:t> </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Used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Total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928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135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Digital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Hybrid (i.e. COV)</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20133">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IP</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793</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30" name="Chart 0"/>
          <p:cNvGraphicFramePr/>
          <p:nvPr>
            <p:extLst>
              <p:ext uri="{D42A27DB-BD31-4B8C-83A1-F6EECF244321}">
                <p14:modId xmlns:p14="http://schemas.microsoft.com/office/powerpoint/2010/main" val="1912423791"/>
              </p:ext>
            </p:extLst>
          </p:nvPr>
        </p:nvGraphicFramePr>
        <p:xfrm>
          <a:off x="6339840" y="2804160"/>
          <a:ext cx="5364480" cy="2340864"/>
        </p:xfrm>
        <a:graphic>
          <a:graphicData uri="http://schemas.openxmlformats.org/drawingml/2006/chart">
            <c:chart xmlns:c="http://schemas.openxmlformats.org/drawingml/2006/chart" xmlns:r="http://schemas.openxmlformats.org/officeDocument/2006/relationships" r:id="rId3"/>
          </a:graphicData>
        </a:graphic>
      </p:graphicFrame>
      <p:sp>
        <p:nvSpPr>
          <p:cNvPr id="31" name="Shape 24"/>
          <p:cNvSpPr/>
          <p:nvPr/>
        </p:nvSpPr>
        <p:spPr>
          <a:xfrm>
            <a:off x="6339840" y="5218176"/>
            <a:ext cx="5364480" cy="512064"/>
          </a:xfrm>
          <a:prstGeom prst="rect">
            <a:avLst/>
          </a:prstGeom>
          <a:solidFill>
            <a:srgbClr val="FFF8EC"/>
          </a:solidFill>
          <a:ln w="9525">
            <a:solidFill>
              <a:srgbClr val="FFD080"/>
            </a:solidFill>
            <a:prstDash val="solid"/>
          </a:ln>
        </p:spPr>
        <p:txBody>
          <a:bodyPr/>
          <a:lstStyle/>
          <a:p>
            <a:pPr defTabSz="1219170"/>
            <a:endParaRPr lang="en-US" sz="2400">
              <a:solidFill>
                <a:prstClr val="black"/>
              </a:solidFill>
              <a:latin typeface="Calibri" panose="020F0502020204030204"/>
            </a:endParaRPr>
          </a:p>
        </p:txBody>
      </p:sp>
      <p:sp>
        <p:nvSpPr>
          <p:cNvPr id="32" name="Text 25"/>
          <p:cNvSpPr/>
          <p:nvPr/>
        </p:nvSpPr>
        <p:spPr>
          <a:xfrm>
            <a:off x="6437376" y="5218176"/>
            <a:ext cx="5193792" cy="512064"/>
          </a:xfrm>
          <a:prstGeom prst="rect">
            <a:avLst/>
          </a:prstGeom>
          <a:noFill/>
          <a:ln/>
        </p:spPr>
        <p:txBody>
          <a:bodyPr wrap="square" lIns="0" tIns="0" rIns="0" bIns="0" rtlCol="0" anchor="ctr"/>
          <a:lstStyle/>
          <a:p>
            <a:pPr defTabSz="1219170"/>
            <a:r>
              <a:rPr lang="en-US" sz="867">
                <a:solidFill>
                  <a:srgbClr val="E07B00"/>
                </a:solidFill>
                <a:latin typeface="Calibri" pitchFamily="34" charset="0"/>
                <a:ea typeface="Calibri" pitchFamily="34" charset="-122"/>
                <a:cs typeface="Calibri" pitchFamily="34" charset="-120"/>
              </a:rPr>
              <a:t>⚠  There are 135 analog devices configured. Any migration to hosted voice that requires analog extensions (e.g. Fax / Modems / PDQ etc.) will require FXO/Analog Gateways at the required locations.</a:t>
            </a:r>
            <a:endParaRPr lang="en-US" sz="867">
              <a:solidFill>
                <a:prstClr val="black"/>
              </a:solidFill>
              <a:latin typeface="Calibri" panose="020F0502020204030204"/>
            </a:endParaRPr>
          </a:p>
        </p:txBody>
      </p:sp>
      <p:sp>
        <p:nvSpPr>
          <p:cNvPr id="33" name="Shape 26"/>
          <p:cNvSpPr/>
          <p:nvPr/>
        </p:nvSpPr>
        <p:spPr>
          <a:xfrm>
            <a:off x="6339840" y="5779008"/>
            <a:ext cx="5364480" cy="341376"/>
          </a:xfrm>
          <a:prstGeom prst="rect">
            <a:avLst/>
          </a:prstGeom>
          <a:solidFill>
            <a:srgbClr val="F0F8FF"/>
          </a:solidFill>
          <a:ln w="9525">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34" name="Text 27"/>
          <p:cNvSpPr/>
          <p:nvPr/>
        </p:nvSpPr>
        <p:spPr>
          <a:xfrm>
            <a:off x="6437376" y="5779008"/>
            <a:ext cx="5193792" cy="341376"/>
          </a:xfrm>
          <a:prstGeom prst="rect">
            <a:avLst/>
          </a:prstGeom>
          <a:noFill/>
          <a:ln/>
        </p:spPr>
        <p:txBody>
          <a:bodyPr wrap="square" lIns="0" tIns="0" rIns="0" bIns="0" rtlCol="0" anchor="ctr"/>
          <a:lstStyle/>
          <a:p>
            <a:pPr defTabSz="1219170"/>
            <a:r>
              <a:rPr lang="en-US" sz="933" i="1">
                <a:solidFill>
                  <a:srgbClr val="1A6AAA"/>
                </a:solidFill>
                <a:latin typeface="Calibri" pitchFamily="34" charset="0"/>
                <a:ea typeface="Calibri" pitchFamily="34" charset="-122"/>
                <a:cs typeface="Calibri" pitchFamily="34" charset="-120"/>
              </a:rPr>
              <a:t>There were 0 extensions marked as 'out of service'</a:t>
            </a:r>
            <a:endParaRPr lang="en-US" sz="933">
              <a:solidFill>
                <a:prstClr val="black"/>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EF2"/>
        </a:solidFill>
        <a:effectLst/>
      </p:bgPr>
    </p:bg>
    <p:spTree>
      <p:nvGrpSpPr>
        <p:cNvPr id="1" name=""/>
        <p:cNvGrpSpPr/>
        <p:nvPr/>
      </p:nvGrpSpPr>
      <p:grpSpPr>
        <a:xfrm>
          <a:off x="0" y="0"/>
          <a:ext cx="0" cy="0"/>
          <a:chOff x="0" y="0"/>
          <a:chExt cx="0" cy="0"/>
        </a:xfrm>
      </p:grpSpPr>
      <p:sp>
        <p:nvSpPr>
          <p:cNvPr id="2" name="Hdr"/>
          <p:cNvSpPr/>
          <p:nvPr/>
        </p:nvSpPr>
        <p:spPr>
          <a:xfrm>
            <a:off x="0" y="0"/>
            <a:ext cx="12192000" cy="54864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p:cNvSpPr/>
          <p:nvPr/>
        </p:nvSpPr>
        <p:spPr>
          <a:xfrm>
            <a:off x="365760" y="0"/>
            <a:ext cx="850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a:ea typeface="+mn-ea"/>
                <a:cs typeface="+mn-cs"/>
              </a:rPr>
              <a:t>Data Extraction Tool  |  Handset Inventory Overview</a:t>
            </a:r>
          </a:p>
        </p:txBody>
      </p:sp>
      <p:sp>
        <p:nvSpPr>
          <p:cNvPr id="4" name="Logo"/>
          <p:cNvSpPr/>
          <p:nvPr/>
        </p:nvSpPr>
        <p:spPr>
          <a:xfrm>
            <a:off x="9692000" y="0"/>
            <a:ext cx="2300000" cy="54864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mn-ea"/>
                <a:cs typeface="+mn-cs"/>
              </a:rPr>
              <a:t>PACKET</a:t>
            </a:r>
            <a:r>
              <a:rPr kumimoji="0" lang="en-US" sz="1600" b="1" i="0" u="none" strike="noStrike" kern="1200" cap="none" spc="0" normalizeH="0" baseline="0" noProof="0">
                <a:ln>
                  <a:noFill/>
                </a:ln>
                <a:solidFill>
                  <a:srgbClr val="36A852"/>
                </a:solidFill>
                <a:effectLst/>
                <a:uLnTx/>
                <a:uFillTx/>
                <a:latin typeface="Calibri"/>
                <a:ea typeface="+mn-ea"/>
                <a:cs typeface="+mn-cs"/>
              </a:rPr>
              <a:t>FUSION</a:t>
            </a:r>
          </a:p>
        </p:txBody>
      </p:sp>
      <p:sp>
        <p:nvSpPr>
          <p:cNvPr id="5" name="TitleCard"/>
          <p:cNvSpPr/>
          <p:nvPr/>
        </p:nvSpPr>
        <p:spPr>
          <a:xfrm>
            <a:off x="365760" y="634631"/>
            <a:ext cx="5000000" cy="363655"/>
          </a:xfrm>
          <a:prstGeom prst="roundRect">
            <a:avLst/>
          </a:prstGeom>
          <a:solidFill>
            <a:srgbClr val="FFFFFF">
              <a:alpha val="85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Txt"/>
          <p:cNvSpPr/>
          <p:nvPr/>
        </p:nvSpPr>
        <p:spPr>
          <a:xfrm>
            <a:off x="445760" y="625488"/>
            <a:ext cx="4840000" cy="34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B5C"/>
                </a:solidFill>
                <a:effectLst/>
                <a:uLnTx/>
                <a:uFillTx/>
                <a:latin typeface="Calibri"/>
                <a:ea typeface="+mn-ea"/>
                <a:cs typeface="+mn-cs"/>
              </a:rPr>
              <a:t>7.2  Handset Types</a:t>
            </a:r>
          </a:p>
        </p:txBody>
      </p:sp>
      <p:sp>
        <p:nvSpPr>
          <p:cNvPr id="7" name="DescCard"/>
          <p:cNvSpPr/>
          <p:nvPr/>
        </p:nvSpPr>
        <p:spPr>
          <a:xfrm>
            <a:off x="365760" y="1012919"/>
            <a:ext cx="5000000" cy="280001"/>
          </a:xfrm>
          <a:prstGeom prst="roundRect">
            <a:avLst/>
          </a:prstGeom>
          <a:solidFill>
            <a:srgbClr val="FFFFFF">
              <a:alpha val="70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DescTxt"/>
          <p:cNvSpPr/>
          <p:nvPr/>
        </p:nvSpPr>
        <p:spPr>
          <a:xfrm>
            <a:off x="445760" y="998288"/>
            <a:ext cx="4840000" cy="2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dirty="0">
                <a:ln>
                  <a:noFill/>
                </a:ln>
                <a:solidFill>
                  <a:srgbClr val="083B5C"/>
                </a:solidFill>
                <a:effectLst/>
                <a:uLnTx/>
                <a:uFillTx/>
                <a:latin typeface="Calibri"/>
                <a:ea typeface="+mn-ea"/>
                <a:cs typeface="+mn-cs"/>
              </a:rPr>
              <a:t>Where known, this details all handset / softphone types in use. This ensures migration does not reduce user experience.</a:t>
            </a:r>
          </a:p>
        </p:txBody>
      </p:sp>
      <p:sp>
        <p:nvSpPr>
          <p:cNvPr id="12" name="SumHdr"/>
          <p:cNvSpPr/>
          <p:nvPr/>
        </p:nvSpPr>
        <p:spPr>
          <a:xfrm>
            <a:off x="6805760" y="738640"/>
            <a:ext cx="4880480" cy="31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3B5C"/>
                </a:solidFill>
                <a:effectLst/>
                <a:uLnTx/>
                <a:uFillTx/>
                <a:latin typeface="Calibri"/>
                <a:ea typeface="+mn-ea"/>
                <a:cs typeface="+mn-cs"/>
              </a:rPr>
              <a:t>Device Summary</a:t>
            </a:r>
          </a:p>
        </p:txBody>
      </p:sp>
      <p:sp>
        <p:nvSpPr>
          <p:cNvPr id="13" name="HdgAccent"/>
          <p:cNvSpPr/>
          <p:nvPr/>
        </p:nvSpPr>
        <p:spPr>
          <a:xfrm>
            <a:off x="6805760" y="1048640"/>
            <a:ext cx="4880480" cy="24000"/>
          </a:xfrm>
          <a:prstGeom prst="rect">
            <a:avLst/>
          </a:prstGeom>
          <a:solidFill>
            <a:srgbClr val="36A852"/>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SRBg20"/>
          <p:cNvSpPr/>
          <p:nvPr/>
        </p:nvSpPr>
        <p:spPr>
          <a:xfrm>
            <a:off x="6805760" y="1162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SRN20"/>
          <p:cNvSpPr/>
          <p:nvPr/>
        </p:nvSpPr>
        <p:spPr>
          <a:xfrm>
            <a:off x="6885760" y="1162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785</a:t>
            </a:r>
          </a:p>
        </p:txBody>
      </p:sp>
      <p:sp>
        <p:nvSpPr>
          <p:cNvPr id="22" name="SRL20"/>
          <p:cNvSpPr/>
          <p:nvPr/>
        </p:nvSpPr>
        <p:spPr>
          <a:xfrm>
            <a:off x="8349904" y="1162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Total Cisco IP Phones</a:t>
            </a:r>
          </a:p>
        </p:txBody>
      </p:sp>
      <p:sp>
        <p:nvSpPr>
          <p:cNvPr id="23" name="SRBg23"/>
          <p:cNvSpPr/>
          <p:nvPr/>
        </p:nvSpPr>
        <p:spPr>
          <a:xfrm>
            <a:off x="6805760" y="1588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4" name="SRN23"/>
          <p:cNvSpPr/>
          <p:nvPr/>
        </p:nvSpPr>
        <p:spPr>
          <a:xfrm>
            <a:off x="6885760" y="1588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159</a:t>
            </a:r>
          </a:p>
        </p:txBody>
      </p:sp>
      <p:sp>
        <p:nvSpPr>
          <p:cNvPr id="25" name="SRL23"/>
          <p:cNvSpPr/>
          <p:nvPr/>
        </p:nvSpPr>
        <p:spPr>
          <a:xfrm>
            <a:off x="8349904" y="1588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Analog / POTS Phones</a:t>
            </a:r>
          </a:p>
        </p:txBody>
      </p:sp>
      <p:sp>
        <p:nvSpPr>
          <p:cNvPr id="26" name="SRBg26"/>
          <p:cNvSpPr/>
          <p:nvPr/>
        </p:nvSpPr>
        <p:spPr>
          <a:xfrm>
            <a:off x="6805760" y="2014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7" name="SRN26"/>
          <p:cNvSpPr/>
          <p:nvPr/>
        </p:nvSpPr>
        <p:spPr>
          <a:xfrm>
            <a:off x="6885760" y="2014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145</a:t>
            </a:r>
          </a:p>
        </p:txBody>
      </p:sp>
      <p:sp>
        <p:nvSpPr>
          <p:cNvPr id="28" name="SRL26"/>
          <p:cNvSpPr/>
          <p:nvPr/>
        </p:nvSpPr>
        <p:spPr>
          <a:xfrm>
            <a:off x="8349904" y="2014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8851  (top model)</a:t>
            </a:r>
          </a:p>
        </p:txBody>
      </p:sp>
      <p:sp>
        <p:nvSpPr>
          <p:cNvPr id="29" name="SRBg29"/>
          <p:cNvSpPr/>
          <p:nvPr/>
        </p:nvSpPr>
        <p:spPr>
          <a:xfrm>
            <a:off x="6805760" y="2440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0" name="SRN29"/>
          <p:cNvSpPr/>
          <p:nvPr/>
        </p:nvSpPr>
        <p:spPr>
          <a:xfrm>
            <a:off x="6885760" y="2440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139</a:t>
            </a:r>
          </a:p>
        </p:txBody>
      </p:sp>
      <p:sp>
        <p:nvSpPr>
          <p:cNvPr id="31" name="SRL29"/>
          <p:cNvSpPr/>
          <p:nvPr/>
        </p:nvSpPr>
        <p:spPr>
          <a:xfrm>
            <a:off x="8349904" y="2440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7910</a:t>
            </a:r>
          </a:p>
        </p:txBody>
      </p:sp>
      <p:sp>
        <p:nvSpPr>
          <p:cNvPr id="32" name="SRBg32"/>
          <p:cNvSpPr/>
          <p:nvPr/>
        </p:nvSpPr>
        <p:spPr>
          <a:xfrm>
            <a:off x="6805760" y="2866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3" name="SRN32"/>
          <p:cNvSpPr/>
          <p:nvPr/>
        </p:nvSpPr>
        <p:spPr>
          <a:xfrm>
            <a:off x="6885760" y="2866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122</a:t>
            </a:r>
          </a:p>
        </p:txBody>
      </p:sp>
      <p:sp>
        <p:nvSpPr>
          <p:cNvPr id="34" name="SRL32"/>
          <p:cNvSpPr/>
          <p:nvPr/>
        </p:nvSpPr>
        <p:spPr>
          <a:xfrm>
            <a:off x="8349904" y="2866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7942</a:t>
            </a:r>
          </a:p>
        </p:txBody>
      </p:sp>
      <p:sp>
        <p:nvSpPr>
          <p:cNvPr id="35" name="SRBg35"/>
          <p:cNvSpPr/>
          <p:nvPr/>
        </p:nvSpPr>
        <p:spPr>
          <a:xfrm>
            <a:off x="6805760" y="3292640"/>
            <a:ext cx="4880480" cy="390000"/>
          </a:xfrm>
          <a:prstGeom prst="roundRect">
            <a:avLst/>
          </a:prstGeom>
          <a:solidFill>
            <a:srgbClr val="003B5C"/>
          </a:solidFill>
          <a:ln w="22000">
            <a:solidFill>
              <a:schemeClr val="accent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6" name="SRN35"/>
          <p:cNvSpPr/>
          <p:nvPr/>
        </p:nvSpPr>
        <p:spPr>
          <a:xfrm>
            <a:off x="6885760" y="3292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107</a:t>
            </a:r>
          </a:p>
        </p:txBody>
      </p:sp>
      <p:sp>
        <p:nvSpPr>
          <p:cNvPr id="37" name="SRL35"/>
          <p:cNvSpPr/>
          <p:nvPr/>
        </p:nvSpPr>
        <p:spPr>
          <a:xfrm>
            <a:off x="8349904" y="3292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7960  ⚠ EOL</a:t>
            </a:r>
          </a:p>
        </p:txBody>
      </p:sp>
      <p:sp>
        <p:nvSpPr>
          <p:cNvPr id="38" name="SRBg38"/>
          <p:cNvSpPr/>
          <p:nvPr/>
        </p:nvSpPr>
        <p:spPr>
          <a:xfrm>
            <a:off x="6805760" y="3718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9" name="SRN38"/>
          <p:cNvSpPr/>
          <p:nvPr/>
        </p:nvSpPr>
        <p:spPr>
          <a:xfrm>
            <a:off x="6885760" y="3718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68</a:t>
            </a:r>
          </a:p>
        </p:txBody>
      </p:sp>
      <p:sp>
        <p:nvSpPr>
          <p:cNvPr id="40" name="SRL38"/>
          <p:cNvSpPr/>
          <p:nvPr/>
        </p:nvSpPr>
        <p:spPr>
          <a:xfrm>
            <a:off x="8349904" y="3718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8811</a:t>
            </a:r>
          </a:p>
        </p:txBody>
      </p:sp>
      <p:sp>
        <p:nvSpPr>
          <p:cNvPr id="41" name="SRBg41"/>
          <p:cNvSpPr/>
          <p:nvPr/>
        </p:nvSpPr>
        <p:spPr>
          <a:xfrm>
            <a:off x="6805760" y="4144640"/>
            <a:ext cx="4880480" cy="390000"/>
          </a:xfrm>
          <a:prstGeom prst="roundRect">
            <a:avLst/>
          </a:prstGeom>
          <a:solidFill>
            <a:srgbClr val="083B5C"/>
          </a:solidFill>
          <a:ln w="22000">
            <a:solidFill>
              <a:srgbClr val="E09000"/>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2" name="SRN41"/>
          <p:cNvSpPr/>
          <p:nvPr/>
        </p:nvSpPr>
        <p:spPr>
          <a:xfrm>
            <a:off x="6885760" y="4144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60</a:t>
            </a:r>
          </a:p>
        </p:txBody>
      </p:sp>
      <p:sp>
        <p:nvSpPr>
          <p:cNvPr id="43" name="SRL41"/>
          <p:cNvSpPr/>
          <p:nvPr/>
        </p:nvSpPr>
        <p:spPr>
          <a:xfrm>
            <a:off x="8349904" y="4144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7940  ⚠ EOL</a:t>
            </a:r>
          </a:p>
        </p:txBody>
      </p:sp>
      <p:sp>
        <p:nvSpPr>
          <p:cNvPr id="44" name="SRBg44"/>
          <p:cNvSpPr/>
          <p:nvPr/>
        </p:nvSpPr>
        <p:spPr>
          <a:xfrm>
            <a:off x="6805760" y="4578424"/>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5" name="SRN44"/>
          <p:cNvSpPr/>
          <p:nvPr/>
        </p:nvSpPr>
        <p:spPr>
          <a:xfrm>
            <a:off x="6885760" y="4570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59</a:t>
            </a:r>
          </a:p>
        </p:txBody>
      </p:sp>
      <p:sp>
        <p:nvSpPr>
          <p:cNvPr id="46" name="SRL44"/>
          <p:cNvSpPr/>
          <p:nvPr/>
        </p:nvSpPr>
        <p:spPr>
          <a:xfrm>
            <a:off x="8349904" y="4570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ATA 186</a:t>
            </a:r>
          </a:p>
        </p:txBody>
      </p:sp>
      <p:sp>
        <p:nvSpPr>
          <p:cNvPr id="50" name="Note"/>
          <p:cNvSpPr/>
          <p:nvPr/>
        </p:nvSpPr>
        <p:spPr>
          <a:xfrm>
            <a:off x="6805760" y="5046640"/>
            <a:ext cx="4880480" cy="1371360"/>
          </a:xfrm>
          <a:prstGeom prst="roundRect">
            <a:avLst/>
          </a:prstGeom>
          <a:solidFill>
            <a:srgbClr val="E6F0F5"/>
          </a:solidFill>
          <a:ln w="9525">
            <a:solidFill>
              <a:srgbClr val="36A852"/>
            </a:solidFill>
            <a:prstDash val="solid"/>
          </a:ln>
        </p:spPr>
        <p:txBody>
          <a:bodyPr wrap="square" lIns="100000" tIns="60000" rIns="100000" bIns="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0" b="0" i="1" u="none" strike="noStrike" kern="1200" cap="none" spc="0" normalizeH="0" baseline="0" noProof="0">
                <a:ln>
                  <a:noFill/>
                </a:ln>
                <a:solidFill>
                  <a:srgbClr val="083B5C"/>
                </a:solidFill>
                <a:effectLst/>
                <a:uLnTx/>
                <a:uFillTx/>
                <a:latin typeface="Calibri"/>
                <a:ea typeface="+mn-ea"/>
                <a:cs typeface="+mn-cs"/>
              </a:rPr>
              <a:t>⚠  Cisco 7940/7960 are EOL and unsupported on Webex. ATA 186 &amp; all analog phones require FXO/analog gateways for hosted migration.</a:t>
            </a:r>
          </a:p>
        </p:txBody>
      </p:sp>
      <p:sp>
        <p:nvSpPr>
          <p:cNvPr id="60" name="FtrBar"/>
          <p:cNvSpPr/>
          <p:nvPr/>
        </p:nvSpPr>
        <p:spPr>
          <a:xfrm>
            <a:off x="0" y="6558000"/>
            <a:ext cx="12192000" cy="30000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FtrTxt"/>
          <p:cNvSpPr/>
          <p:nvPr/>
        </p:nvSpPr>
        <p:spPr>
          <a:xfrm>
            <a:off x="365760" y="6558000"/>
            <a:ext cx="11460480" cy="3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pic>
        <p:nvPicPr>
          <p:cNvPr id="15" name="Picture 14">
            <a:extLst>
              <a:ext uri="{FF2B5EF4-FFF2-40B4-BE49-F238E27FC236}">
                <a16:creationId xmlns:a16="http://schemas.microsoft.com/office/drawing/2014/main" id="{E7502D6F-3228-2892-56CB-F59D8BB0DB40}"/>
              </a:ext>
            </a:extLst>
          </p:cNvPr>
          <p:cNvPicPr>
            <a:picLocks noChangeAspect="1"/>
          </p:cNvPicPr>
          <p:nvPr/>
        </p:nvPicPr>
        <p:blipFill>
          <a:blip r:embed="rId2"/>
          <a:stretch>
            <a:fillRect/>
          </a:stretch>
        </p:blipFill>
        <p:spPr>
          <a:xfrm>
            <a:off x="365760" y="1292921"/>
            <a:ext cx="5000000" cy="5125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EF2"/>
        </a:solidFill>
        <a:effectLst/>
      </p:bgPr>
    </p:bg>
    <p:spTree>
      <p:nvGrpSpPr>
        <p:cNvPr id="1" name="">
          <a:extLst>
            <a:ext uri="{FF2B5EF4-FFF2-40B4-BE49-F238E27FC236}">
              <a16:creationId xmlns:a16="http://schemas.microsoft.com/office/drawing/2014/main" id="{BED31656-6B69-3C55-B661-9A2A935CBB56}"/>
            </a:ext>
          </a:extLst>
        </p:cNvPr>
        <p:cNvGrpSpPr/>
        <p:nvPr/>
      </p:nvGrpSpPr>
      <p:grpSpPr>
        <a:xfrm>
          <a:off x="0" y="0"/>
          <a:ext cx="0" cy="0"/>
          <a:chOff x="0" y="0"/>
          <a:chExt cx="0" cy="0"/>
        </a:xfrm>
      </p:grpSpPr>
      <p:sp>
        <p:nvSpPr>
          <p:cNvPr id="2" name="Hdr">
            <a:extLst>
              <a:ext uri="{FF2B5EF4-FFF2-40B4-BE49-F238E27FC236}">
                <a16:creationId xmlns:a16="http://schemas.microsoft.com/office/drawing/2014/main" id="{E960522F-04D6-E0BE-1D40-D9C9282D9C30}"/>
              </a:ext>
            </a:extLst>
          </p:cNvPr>
          <p:cNvSpPr/>
          <p:nvPr/>
        </p:nvSpPr>
        <p:spPr>
          <a:xfrm>
            <a:off x="0" y="0"/>
            <a:ext cx="12192000" cy="54864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a:extLst>
              <a:ext uri="{FF2B5EF4-FFF2-40B4-BE49-F238E27FC236}">
                <a16:creationId xmlns:a16="http://schemas.microsoft.com/office/drawing/2014/main" id="{64498B79-1BE1-C02C-1E19-D85510CCAAED}"/>
              </a:ext>
            </a:extLst>
          </p:cNvPr>
          <p:cNvSpPr/>
          <p:nvPr/>
        </p:nvSpPr>
        <p:spPr>
          <a:xfrm>
            <a:off x="365760" y="0"/>
            <a:ext cx="850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a:ea typeface="+mn-ea"/>
                <a:cs typeface="+mn-cs"/>
              </a:rPr>
              <a:t>Data Extraction Tool  |  Handset Inventory Overview</a:t>
            </a:r>
          </a:p>
        </p:txBody>
      </p:sp>
      <p:sp>
        <p:nvSpPr>
          <p:cNvPr id="4" name="Logo">
            <a:extLst>
              <a:ext uri="{FF2B5EF4-FFF2-40B4-BE49-F238E27FC236}">
                <a16:creationId xmlns:a16="http://schemas.microsoft.com/office/drawing/2014/main" id="{F2DF383E-4D30-4F7D-8B83-F65DBA163869}"/>
              </a:ext>
            </a:extLst>
          </p:cNvPr>
          <p:cNvSpPr/>
          <p:nvPr/>
        </p:nvSpPr>
        <p:spPr>
          <a:xfrm>
            <a:off x="9692000" y="0"/>
            <a:ext cx="2300000" cy="54864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mn-ea"/>
                <a:cs typeface="+mn-cs"/>
              </a:rPr>
              <a:t>PACKET</a:t>
            </a:r>
            <a:r>
              <a:rPr kumimoji="0" lang="en-US" sz="1600" b="1" i="0" u="none" strike="noStrike" kern="1200" cap="none" spc="0" normalizeH="0" baseline="0" noProof="0">
                <a:ln>
                  <a:noFill/>
                </a:ln>
                <a:solidFill>
                  <a:srgbClr val="36A852"/>
                </a:solidFill>
                <a:effectLst/>
                <a:uLnTx/>
                <a:uFillTx/>
                <a:latin typeface="Calibri"/>
                <a:ea typeface="+mn-ea"/>
                <a:cs typeface="+mn-cs"/>
              </a:rPr>
              <a:t>FUSION</a:t>
            </a:r>
          </a:p>
        </p:txBody>
      </p:sp>
      <p:sp>
        <p:nvSpPr>
          <p:cNvPr id="5" name="TitleCard">
            <a:extLst>
              <a:ext uri="{FF2B5EF4-FFF2-40B4-BE49-F238E27FC236}">
                <a16:creationId xmlns:a16="http://schemas.microsoft.com/office/drawing/2014/main" id="{A711FD8F-A5F6-8E0A-8802-CF10123141B8}"/>
              </a:ext>
            </a:extLst>
          </p:cNvPr>
          <p:cNvSpPr/>
          <p:nvPr/>
        </p:nvSpPr>
        <p:spPr>
          <a:xfrm>
            <a:off x="365760" y="634631"/>
            <a:ext cx="5000000" cy="363655"/>
          </a:xfrm>
          <a:prstGeom prst="roundRect">
            <a:avLst/>
          </a:prstGeom>
          <a:solidFill>
            <a:srgbClr val="FFFFFF">
              <a:alpha val="85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Txt">
            <a:extLst>
              <a:ext uri="{FF2B5EF4-FFF2-40B4-BE49-F238E27FC236}">
                <a16:creationId xmlns:a16="http://schemas.microsoft.com/office/drawing/2014/main" id="{10124ADC-233F-EA01-052F-A1039E688B48}"/>
              </a:ext>
            </a:extLst>
          </p:cNvPr>
          <p:cNvSpPr/>
          <p:nvPr/>
        </p:nvSpPr>
        <p:spPr>
          <a:xfrm>
            <a:off x="445760" y="625488"/>
            <a:ext cx="4840000" cy="34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B5C"/>
                </a:solidFill>
                <a:effectLst/>
                <a:uLnTx/>
                <a:uFillTx/>
                <a:latin typeface="Calibri"/>
                <a:ea typeface="+mn-ea"/>
                <a:cs typeface="+mn-cs"/>
              </a:rPr>
              <a:t>7.2  Handset Types Continued</a:t>
            </a:r>
          </a:p>
        </p:txBody>
      </p:sp>
      <p:sp>
        <p:nvSpPr>
          <p:cNvPr id="7" name="DescCard">
            <a:extLst>
              <a:ext uri="{FF2B5EF4-FFF2-40B4-BE49-F238E27FC236}">
                <a16:creationId xmlns:a16="http://schemas.microsoft.com/office/drawing/2014/main" id="{9666DE4F-9FBB-F27A-85AF-E54B7A310DA7}"/>
              </a:ext>
            </a:extLst>
          </p:cNvPr>
          <p:cNvSpPr/>
          <p:nvPr/>
        </p:nvSpPr>
        <p:spPr>
          <a:xfrm>
            <a:off x="365760" y="1012919"/>
            <a:ext cx="5000000" cy="280001"/>
          </a:xfrm>
          <a:prstGeom prst="roundRect">
            <a:avLst/>
          </a:prstGeom>
          <a:solidFill>
            <a:srgbClr val="FFFFFF">
              <a:alpha val="70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DescTxt">
            <a:extLst>
              <a:ext uri="{FF2B5EF4-FFF2-40B4-BE49-F238E27FC236}">
                <a16:creationId xmlns:a16="http://schemas.microsoft.com/office/drawing/2014/main" id="{6BD58E5E-39E9-2E18-98A4-125749570E08}"/>
              </a:ext>
            </a:extLst>
          </p:cNvPr>
          <p:cNvSpPr/>
          <p:nvPr/>
        </p:nvSpPr>
        <p:spPr>
          <a:xfrm>
            <a:off x="445760" y="1007432"/>
            <a:ext cx="4840000" cy="2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dirty="0">
                <a:ln>
                  <a:noFill/>
                </a:ln>
                <a:solidFill>
                  <a:srgbClr val="083B5C"/>
                </a:solidFill>
                <a:effectLst/>
                <a:uLnTx/>
                <a:uFillTx/>
                <a:latin typeface="Calibri"/>
                <a:ea typeface="+mn-ea"/>
                <a:cs typeface="+mn-cs"/>
              </a:rPr>
              <a:t>Where known, this details all handset / softphone types in use. This ensures migration does not reduce user experience.</a:t>
            </a:r>
          </a:p>
        </p:txBody>
      </p:sp>
      <p:sp>
        <p:nvSpPr>
          <p:cNvPr id="60" name="FtrBar">
            <a:extLst>
              <a:ext uri="{FF2B5EF4-FFF2-40B4-BE49-F238E27FC236}">
                <a16:creationId xmlns:a16="http://schemas.microsoft.com/office/drawing/2014/main" id="{9C433F27-ED49-D0C1-E12A-5B67E8790534}"/>
              </a:ext>
            </a:extLst>
          </p:cNvPr>
          <p:cNvSpPr/>
          <p:nvPr/>
        </p:nvSpPr>
        <p:spPr>
          <a:xfrm>
            <a:off x="0" y="6558000"/>
            <a:ext cx="12192000" cy="30000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FtrTxt">
            <a:extLst>
              <a:ext uri="{FF2B5EF4-FFF2-40B4-BE49-F238E27FC236}">
                <a16:creationId xmlns:a16="http://schemas.microsoft.com/office/drawing/2014/main" id="{C074C0B2-8843-8E4D-7691-CD92536F42C3}"/>
              </a:ext>
            </a:extLst>
          </p:cNvPr>
          <p:cNvSpPr/>
          <p:nvPr/>
        </p:nvSpPr>
        <p:spPr>
          <a:xfrm>
            <a:off x="365760" y="6558000"/>
            <a:ext cx="11460480" cy="3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pic>
        <p:nvPicPr>
          <p:cNvPr id="10" name="Picture 9">
            <a:extLst>
              <a:ext uri="{FF2B5EF4-FFF2-40B4-BE49-F238E27FC236}">
                <a16:creationId xmlns:a16="http://schemas.microsoft.com/office/drawing/2014/main" id="{D64CBB86-D55E-3EBE-BF25-734A9BB54FA1}"/>
              </a:ext>
            </a:extLst>
          </p:cNvPr>
          <p:cNvPicPr>
            <a:picLocks noChangeAspect="1"/>
          </p:cNvPicPr>
          <p:nvPr/>
        </p:nvPicPr>
        <p:blipFill>
          <a:blip r:embed="rId2"/>
          <a:stretch>
            <a:fillRect/>
          </a:stretch>
        </p:blipFill>
        <p:spPr>
          <a:xfrm>
            <a:off x="365761" y="1630379"/>
            <a:ext cx="4999999" cy="4667901"/>
          </a:xfrm>
          <a:prstGeom prst="rect">
            <a:avLst/>
          </a:prstGeom>
        </p:spPr>
      </p:pic>
      <p:pic>
        <p:nvPicPr>
          <p:cNvPr id="14" name="Picture 13">
            <a:extLst>
              <a:ext uri="{FF2B5EF4-FFF2-40B4-BE49-F238E27FC236}">
                <a16:creationId xmlns:a16="http://schemas.microsoft.com/office/drawing/2014/main" id="{6C561092-58A9-3681-D8E7-FAE918194A92}"/>
              </a:ext>
            </a:extLst>
          </p:cNvPr>
          <p:cNvPicPr>
            <a:picLocks noChangeAspect="1"/>
          </p:cNvPicPr>
          <p:nvPr/>
        </p:nvPicPr>
        <p:blipFill>
          <a:blip r:embed="rId3"/>
          <a:stretch>
            <a:fillRect/>
          </a:stretch>
        </p:blipFill>
        <p:spPr>
          <a:xfrm>
            <a:off x="347471" y="1348496"/>
            <a:ext cx="4999999" cy="266737"/>
          </a:xfrm>
          <a:prstGeom prst="rect">
            <a:avLst/>
          </a:prstGeom>
        </p:spPr>
      </p:pic>
      <p:sp>
        <p:nvSpPr>
          <p:cNvPr id="16" name="HdgAccent">
            <a:extLst>
              <a:ext uri="{FF2B5EF4-FFF2-40B4-BE49-F238E27FC236}">
                <a16:creationId xmlns:a16="http://schemas.microsoft.com/office/drawing/2014/main" id="{9D267C8F-5D39-D096-F080-C97BA43A7D6B}"/>
              </a:ext>
            </a:extLst>
          </p:cNvPr>
          <p:cNvSpPr/>
          <p:nvPr/>
        </p:nvSpPr>
        <p:spPr>
          <a:xfrm>
            <a:off x="6425520" y="1093463"/>
            <a:ext cx="4880480" cy="24000"/>
          </a:xfrm>
          <a:prstGeom prst="rect">
            <a:avLst/>
          </a:prstGeom>
          <a:solidFill>
            <a:srgbClr val="36A852"/>
          </a:solidFill>
          <a:ln/>
        </p:spPr>
        <p:txBody>
          <a:bodyPr wrap="square" lIns="91440" tIns="91440" rIns="91440" bIns="91440" rtlCol="0" anchor="t"/>
          <a:lstStyle/>
          <a:p>
            <a:endParaRPr lang="en-US" sz="900">
              <a:latin typeface="Calibri"/>
            </a:endParaRPr>
          </a:p>
        </p:txBody>
      </p:sp>
      <p:sp>
        <p:nvSpPr>
          <p:cNvPr id="17" name="SRBg20">
            <a:extLst>
              <a:ext uri="{FF2B5EF4-FFF2-40B4-BE49-F238E27FC236}">
                <a16:creationId xmlns:a16="http://schemas.microsoft.com/office/drawing/2014/main" id="{45743BC4-46FC-8747-B70C-669D309D32E3}"/>
              </a:ext>
            </a:extLst>
          </p:cNvPr>
          <p:cNvSpPr/>
          <p:nvPr/>
        </p:nvSpPr>
        <p:spPr>
          <a:xfrm>
            <a:off x="6425520" y="1197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18" name="SRN20">
            <a:extLst>
              <a:ext uri="{FF2B5EF4-FFF2-40B4-BE49-F238E27FC236}">
                <a16:creationId xmlns:a16="http://schemas.microsoft.com/office/drawing/2014/main" id="{6E5902C3-5E25-43FB-12B1-5DE1BB9E4DD4}"/>
              </a:ext>
            </a:extLst>
          </p:cNvPr>
          <p:cNvSpPr/>
          <p:nvPr/>
        </p:nvSpPr>
        <p:spPr>
          <a:xfrm>
            <a:off x="6505520" y="1197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46</a:t>
            </a:r>
          </a:p>
        </p:txBody>
      </p:sp>
      <p:sp>
        <p:nvSpPr>
          <p:cNvPr id="19" name="SRL20">
            <a:extLst>
              <a:ext uri="{FF2B5EF4-FFF2-40B4-BE49-F238E27FC236}">
                <a16:creationId xmlns:a16="http://schemas.microsoft.com/office/drawing/2014/main" id="{A47FC7CF-DBDF-7863-432D-E86B2FA900E2}"/>
              </a:ext>
            </a:extLst>
          </p:cNvPr>
          <p:cNvSpPr/>
          <p:nvPr/>
        </p:nvSpPr>
        <p:spPr>
          <a:xfrm>
            <a:off x="7872054" y="1197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7911  —  IP Handset. 4 softkeys. PoE.</a:t>
            </a:r>
          </a:p>
        </p:txBody>
      </p:sp>
      <p:sp>
        <p:nvSpPr>
          <p:cNvPr id="47" name="SRBg23">
            <a:extLst>
              <a:ext uri="{FF2B5EF4-FFF2-40B4-BE49-F238E27FC236}">
                <a16:creationId xmlns:a16="http://schemas.microsoft.com/office/drawing/2014/main" id="{3FD66C1F-D676-8A46-A84D-4C3BEC7D7BD0}"/>
              </a:ext>
            </a:extLst>
          </p:cNvPr>
          <p:cNvSpPr/>
          <p:nvPr/>
        </p:nvSpPr>
        <p:spPr>
          <a:xfrm>
            <a:off x="6425520" y="1633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48" name="SRN23">
            <a:extLst>
              <a:ext uri="{FF2B5EF4-FFF2-40B4-BE49-F238E27FC236}">
                <a16:creationId xmlns:a16="http://schemas.microsoft.com/office/drawing/2014/main" id="{E991D643-1E40-07DC-919A-BE2448A60028}"/>
              </a:ext>
            </a:extLst>
          </p:cNvPr>
          <p:cNvSpPr/>
          <p:nvPr/>
        </p:nvSpPr>
        <p:spPr>
          <a:xfrm>
            <a:off x="6505520" y="1633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38</a:t>
            </a:r>
          </a:p>
        </p:txBody>
      </p:sp>
      <p:sp>
        <p:nvSpPr>
          <p:cNvPr id="49" name="SRL23">
            <a:extLst>
              <a:ext uri="{FF2B5EF4-FFF2-40B4-BE49-F238E27FC236}">
                <a16:creationId xmlns:a16="http://schemas.microsoft.com/office/drawing/2014/main" id="{D73888C3-B7E0-7FD9-F867-D62B48B02D1E}"/>
              </a:ext>
            </a:extLst>
          </p:cNvPr>
          <p:cNvSpPr/>
          <p:nvPr/>
        </p:nvSpPr>
        <p:spPr>
          <a:xfrm>
            <a:off x="7872054" y="1633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8841  —  800×480 LCD. 5 softkeys. Gigabit.</a:t>
            </a:r>
          </a:p>
        </p:txBody>
      </p:sp>
      <p:sp>
        <p:nvSpPr>
          <p:cNvPr id="51" name="SRBg26">
            <a:extLst>
              <a:ext uri="{FF2B5EF4-FFF2-40B4-BE49-F238E27FC236}">
                <a16:creationId xmlns:a16="http://schemas.microsoft.com/office/drawing/2014/main" id="{BD07592F-6DFD-BC5E-88D9-4CD4DF7F95B5}"/>
              </a:ext>
            </a:extLst>
          </p:cNvPr>
          <p:cNvSpPr/>
          <p:nvPr/>
        </p:nvSpPr>
        <p:spPr>
          <a:xfrm>
            <a:off x="6425520" y="2069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52" name="SRN26">
            <a:extLst>
              <a:ext uri="{FF2B5EF4-FFF2-40B4-BE49-F238E27FC236}">
                <a16:creationId xmlns:a16="http://schemas.microsoft.com/office/drawing/2014/main" id="{A9EF6754-20DD-B094-6E41-FCA5E6ACEC4C}"/>
              </a:ext>
            </a:extLst>
          </p:cNvPr>
          <p:cNvSpPr/>
          <p:nvPr/>
        </p:nvSpPr>
        <p:spPr>
          <a:xfrm>
            <a:off x="6505520" y="2069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10</a:t>
            </a:r>
          </a:p>
        </p:txBody>
      </p:sp>
      <p:sp>
        <p:nvSpPr>
          <p:cNvPr id="53" name="SRL26">
            <a:extLst>
              <a:ext uri="{FF2B5EF4-FFF2-40B4-BE49-F238E27FC236}">
                <a16:creationId xmlns:a16="http://schemas.microsoft.com/office/drawing/2014/main" id="{264BBC83-104E-D195-67A9-991A86AC63D9}"/>
              </a:ext>
            </a:extLst>
          </p:cNvPr>
          <p:cNvSpPr/>
          <p:nvPr/>
        </p:nvSpPr>
        <p:spPr>
          <a:xfrm>
            <a:off x="7872054" y="2069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7912  —  192×64 LCD. 4 softkeys. PoE.</a:t>
            </a:r>
          </a:p>
        </p:txBody>
      </p:sp>
      <p:sp>
        <p:nvSpPr>
          <p:cNvPr id="54" name="SRBg29">
            <a:extLst>
              <a:ext uri="{FF2B5EF4-FFF2-40B4-BE49-F238E27FC236}">
                <a16:creationId xmlns:a16="http://schemas.microsoft.com/office/drawing/2014/main" id="{0CFF612B-CC8B-BB4A-6655-5B648D103B60}"/>
              </a:ext>
            </a:extLst>
          </p:cNvPr>
          <p:cNvSpPr/>
          <p:nvPr/>
        </p:nvSpPr>
        <p:spPr>
          <a:xfrm>
            <a:off x="6425520" y="2505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55" name="SRN29">
            <a:extLst>
              <a:ext uri="{FF2B5EF4-FFF2-40B4-BE49-F238E27FC236}">
                <a16:creationId xmlns:a16="http://schemas.microsoft.com/office/drawing/2014/main" id="{E3882F25-F16B-7F5E-AD2D-8EA2E3E5B2C5}"/>
              </a:ext>
            </a:extLst>
          </p:cNvPr>
          <p:cNvSpPr/>
          <p:nvPr/>
        </p:nvSpPr>
        <p:spPr>
          <a:xfrm>
            <a:off x="6505520" y="2505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5</a:t>
            </a:r>
          </a:p>
        </p:txBody>
      </p:sp>
      <p:sp>
        <p:nvSpPr>
          <p:cNvPr id="56" name="SRL29">
            <a:extLst>
              <a:ext uri="{FF2B5EF4-FFF2-40B4-BE49-F238E27FC236}">
                <a16:creationId xmlns:a16="http://schemas.microsoft.com/office/drawing/2014/main" id="{6F5ACB6E-B7C8-EAB4-4F88-1DD1CE31F52A}"/>
              </a:ext>
            </a:extLst>
          </p:cNvPr>
          <p:cNvSpPr/>
          <p:nvPr/>
        </p:nvSpPr>
        <p:spPr>
          <a:xfrm>
            <a:off x="7872054" y="2505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CTI Port  —  IP Softphone</a:t>
            </a:r>
          </a:p>
        </p:txBody>
      </p:sp>
      <p:sp>
        <p:nvSpPr>
          <p:cNvPr id="57" name="SRBg32">
            <a:extLst>
              <a:ext uri="{FF2B5EF4-FFF2-40B4-BE49-F238E27FC236}">
                <a16:creationId xmlns:a16="http://schemas.microsoft.com/office/drawing/2014/main" id="{4E1235D9-D80B-3902-116C-DBE501A3DE4E}"/>
              </a:ext>
            </a:extLst>
          </p:cNvPr>
          <p:cNvSpPr/>
          <p:nvPr/>
        </p:nvSpPr>
        <p:spPr>
          <a:xfrm>
            <a:off x="6425520" y="2941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58" name="SRN32">
            <a:extLst>
              <a:ext uri="{FF2B5EF4-FFF2-40B4-BE49-F238E27FC236}">
                <a16:creationId xmlns:a16="http://schemas.microsoft.com/office/drawing/2014/main" id="{44DB6A81-1CDD-7E52-3F12-CA69460F161C}"/>
              </a:ext>
            </a:extLst>
          </p:cNvPr>
          <p:cNvSpPr/>
          <p:nvPr/>
        </p:nvSpPr>
        <p:spPr>
          <a:xfrm>
            <a:off x="6505520" y="2941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3</a:t>
            </a:r>
          </a:p>
        </p:txBody>
      </p:sp>
      <p:sp>
        <p:nvSpPr>
          <p:cNvPr id="59" name="SRL32">
            <a:extLst>
              <a:ext uri="{FF2B5EF4-FFF2-40B4-BE49-F238E27FC236}">
                <a16:creationId xmlns:a16="http://schemas.microsoft.com/office/drawing/2014/main" id="{0BA7F70E-CD3B-FAC4-4CBD-1AF4174D79A7}"/>
              </a:ext>
            </a:extLst>
          </p:cNvPr>
          <p:cNvSpPr/>
          <p:nvPr/>
        </p:nvSpPr>
        <p:spPr>
          <a:xfrm>
            <a:off x="7872054" y="2941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Third-party SIP (Basic)  —  Analog</a:t>
            </a:r>
          </a:p>
        </p:txBody>
      </p:sp>
      <p:sp>
        <p:nvSpPr>
          <p:cNvPr id="62" name="SRBg35">
            <a:extLst>
              <a:ext uri="{FF2B5EF4-FFF2-40B4-BE49-F238E27FC236}">
                <a16:creationId xmlns:a16="http://schemas.microsoft.com/office/drawing/2014/main" id="{C2B6821C-FFBE-0C64-D30D-A639389EE5AC}"/>
              </a:ext>
            </a:extLst>
          </p:cNvPr>
          <p:cNvSpPr/>
          <p:nvPr/>
        </p:nvSpPr>
        <p:spPr>
          <a:xfrm>
            <a:off x="6425520" y="3377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63" name="SRN35">
            <a:extLst>
              <a:ext uri="{FF2B5EF4-FFF2-40B4-BE49-F238E27FC236}">
                <a16:creationId xmlns:a16="http://schemas.microsoft.com/office/drawing/2014/main" id="{57772A0B-BF51-5BEB-C807-1017A3BC7F21}"/>
              </a:ext>
            </a:extLst>
          </p:cNvPr>
          <p:cNvSpPr/>
          <p:nvPr/>
        </p:nvSpPr>
        <p:spPr>
          <a:xfrm>
            <a:off x="6505520" y="3377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1</a:t>
            </a:r>
          </a:p>
        </p:txBody>
      </p:sp>
      <p:sp>
        <p:nvSpPr>
          <p:cNvPr id="64" name="SRL35">
            <a:extLst>
              <a:ext uri="{FF2B5EF4-FFF2-40B4-BE49-F238E27FC236}">
                <a16:creationId xmlns:a16="http://schemas.microsoft.com/office/drawing/2014/main" id="{674EA269-FD5B-6CDD-44CB-6EF463EA151C}"/>
              </a:ext>
            </a:extLst>
          </p:cNvPr>
          <p:cNvSpPr/>
          <p:nvPr/>
        </p:nvSpPr>
        <p:spPr>
          <a:xfrm>
            <a:off x="7872054" y="3377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7937  —  IP Conference. 360°. Full Duplex.</a:t>
            </a:r>
          </a:p>
        </p:txBody>
      </p:sp>
      <p:sp>
        <p:nvSpPr>
          <p:cNvPr id="65" name="SRBg38">
            <a:extLst>
              <a:ext uri="{FF2B5EF4-FFF2-40B4-BE49-F238E27FC236}">
                <a16:creationId xmlns:a16="http://schemas.microsoft.com/office/drawing/2014/main" id="{4566C195-2B02-B0DA-9585-663A0DFDF738}"/>
              </a:ext>
            </a:extLst>
          </p:cNvPr>
          <p:cNvSpPr/>
          <p:nvPr/>
        </p:nvSpPr>
        <p:spPr>
          <a:xfrm>
            <a:off x="6425520" y="3813463"/>
            <a:ext cx="4880480" cy="400000"/>
          </a:xfrm>
          <a:prstGeom prst="roundRect">
            <a:avLst/>
          </a:prstGeom>
          <a:solidFill>
            <a:srgbClr val="083B5C"/>
          </a:solidFill>
          <a:ln w="22000">
            <a:solidFill>
              <a:srgbClr val="E09000"/>
            </a:solidFill>
            <a:prstDash val="solid"/>
          </a:ln>
        </p:spPr>
        <p:txBody>
          <a:bodyPr wrap="square" lIns="0" tIns="0" rIns="0" bIns="0" rtlCol="0" anchor="ctr"/>
          <a:lstStyle/>
          <a:p>
            <a:endParaRPr lang="en-US" sz="900">
              <a:latin typeface="Calibri"/>
            </a:endParaRPr>
          </a:p>
        </p:txBody>
      </p:sp>
      <p:sp>
        <p:nvSpPr>
          <p:cNvPr id="66" name="SRN38">
            <a:extLst>
              <a:ext uri="{FF2B5EF4-FFF2-40B4-BE49-F238E27FC236}">
                <a16:creationId xmlns:a16="http://schemas.microsoft.com/office/drawing/2014/main" id="{1C15CB16-2D4A-029D-A599-69397A92EB03}"/>
              </a:ext>
            </a:extLst>
          </p:cNvPr>
          <p:cNvSpPr/>
          <p:nvPr/>
        </p:nvSpPr>
        <p:spPr>
          <a:xfrm>
            <a:off x="6505520" y="3813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1</a:t>
            </a:r>
          </a:p>
        </p:txBody>
      </p:sp>
      <p:sp>
        <p:nvSpPr>
          <p:cNvPr id="67" name="SRL38">
            <a:extLst>
              <a:ext uri="{FF2B5EF4-FFF2-40B4-BE49-F238E27FC236}">
                <a16:creationId xmlns:a16="http://schemas.microsoft.com/office/drawing/2014/main" id="{0F9C27F6-B5AD-9236-E362-F2703712C931}"/>
              </a:ext>
            </a:extLst>
          </p:cNvPr>
          <p:cNvSpPr/>
          <p:nvPr/>
        </p:nvSpPr>
        <p:spPr>
          <a:xfrm>
            <a:off x="7872054" y="3813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12 SP+  —  Deprecated Cisco Phone</a:t>
            </a:r>
          </a:p>
        </p:txBody>
      </p:sp>
      <p:sp>
        <p:nvSpPr>
          <p:cNvPr id="68" name="SRBg41">
            <a:extLst>
              <a:ext uri="{FF2B5EF4-FFF2-40B4-BE49-F238E27FC236}">
                <a16:creationId xmlns:a16="http://schemas.microsoft.com/office/drawing/2014/main" id="{36BEE155-6F04-75EB-4F08-56B1FA8EB094}"/>
              </a:ext>
            </a:extLst>
          </p:cNvPr>
          <p:cNvSpPr/>
          <p:nvPr/>
        </p:nvSpPr>
        <p:spPr>
          <a:xfrm>
            <a:off x="6425520" y="4249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endParaRPr lang="en-US" sz="900">
              <a:latin typeface="Calibri"/>
            </a:endParaRPr>
          </a:p>
        </p:txBody>
      </p:sp>
      <p:sp>
        <p:nvSpPr>
          <p:cNvPr id="69" name="SRN41">
            <a:extLst>
              <a:ext uri="{FF2B5EF4-FFF2-40B4-BE49-F238E27FC236}">
                <a16:creationId xmlns:a16="http://schemas.microsoft.com/office/drawing/2014/main" id="{5C8AF48F-6C26-ECFE-3870-04C70E3C99C0}"/>
              </a:ext>
            </a:extLst>
          </p:cNvPr>
          <p:cNvSpPr/>
          <p:nvPr/>
        </p:nvSpPr>
        <p:spPr>
          <a:xfrm>
            <a:off x="6505520" y="4249463"/>
            <a:ext cx="1366534"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600" b="1" i="0" u="none" kern="1200">
                <a:solidFill>
                  <a:srgbClr val="FFFFFF"/>
                </a:solidFill>
                <a:latin typeface="Calibri"/>
              </a:rPr>
              <a:t>1</a:t>
            </a:r>
          </a:p>
        </p:txBody>
      </p:sp>
      <p:sp>
        <p:nvSpPr>
          <p:cNvPr id="70" name="SRL41">
            <a:extLst>
              <a:ext uri="{FF2B5EF4-FFF2-40B4-BE49-F238E27FC236}">
                <a16:creationId xmlns:a16="http://schemas.microsoft.com/office/drawing/2014/main" id="{D601D702-2862-B1A1-2581-400E61A7C38E}"/>
              </a:ext>
            </a:extLst>
          </p:cNvPr>
          <p:cNvSpPr/>
          <p:nvPr/>
        </p:nvSpPr>
        <p:spPr>
          <a:xfrm>
            <a:off x="7872054" y="4249463"/>
            <a:ext cx="3353946" cy="40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0" i="0" u="none" kern="1200">
                <a:solidFill>
                  <a:srgbClr val="DCEBF5"/>
                </a:solidFill>
                <a:latin typeface="Calibri"/>
              </a:rPr>
              <a:t>Cisco 7945  —  LCD. 4 softkeys. Speakerphone.</a:t>
            </a:r>
          </a:p>
        </p:txBody>
      </p:sp>
      <p:sp>
        <p:nvSpPr>
          <p:cNvPr id="71" name="TotalBg">
            <a:extLst>
              <a:ext uri="{FF2B5EF4-FFF2-40B4-BE49-F238E27FC236}">
                <a16:creationId xmlns:a16="http://schemas.microsoft.com/office/drawing/2014/main" id="{9349674B-1D49-CE54-02B7-84C5108A9681}"/>
              </a:ext>
            </a:extLst>
          </p:cNvPr>
          <p:cNvSpPr/>
          <p:nvPr/>
        </p:nvSpPr>
        <p:spPr>
          <a:xfrm>
            <a:off x="6425520" y="4735463"/>
            <a:ext cx="4880480" cy="380000"/>
          </a:xfrm>
          <a:prstGeom prst="roundRect">
            <a:avLst/>
          </a:prstGeom>
          <a:solidFill>
            <a:srgbClr val="1A5276"/>
          </a:solidFill>
          <a:ln w="22000">
            <a:solidFill>
              <a:srgbClr val="36A852"/>
            </a:solidFill>
            <a:prstDash val="solid"/>
          </a:ln>
        </p:spPr>
        <p:txBody>
          <a:bodyPr wrap="square" lIns="91440" tIns="91440" rIns="91440" bIns="91440" rtlCol="0" anchor="ctr"/>
          <a:lstStyle/>
          <a:p>
            <a:endParaRPr lang="en-US" sz="900">
              <a:latin typeface="Calibri"/>
            </a:endParaRPr>
          </a:p>
        </p:txBody>
      </p:sp>
      <p:sp>
        <p:nvSpPr>
          <p:cNvPr id="72" name="TotalNum">
            <a:extLst>
              <a:ext uri="{FF2B5EF4-FFF2-40B4-BE49-F238E27FC236}">
                <a16:creationId xmlns:a16="http://schemas.microsoft.com/office/drawing/2014/main" id="{6A72C4D5-FE0B-A023-A8D3-94DABD309D81}"/>
              </a:ext>
            </a:extLst>
          </p:cNvPr>
          <p:cNvSpPr/>
          <p:nvPr/>
        </p:nvSpPr>
        <p:spPr>
          <a:xfrm>
            <a:off x="6505520" y="4735463"/>
            <a:ext cx="1366534" cy="38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2200" b="1" i="0" u="none" kern="1200">
                <a:solidFill>
                  <a:srgbClr val="FFFFFF"/>
                </a:solidFill>
                <a:latin typeface="Calibri"/>
              </a:rPr>
              <a:t>105</a:t>
            </a:r>
          </a:p>
        </p:txBody>
      </p:sp>
      <p:sp>
        <p:nvSpPr>
          <p:cNvPr id="73" name="TotalLbl">
            <a:extLst>
              <a:ext uri="{FF2B5EF4-FFF2-40B4-BE49-F238E27FC236}">
                <a16:creationId xmlns:a16="http://schemas.microsoft.com/office/drawing/2014/main" id="{C479E9B7-F555-CA2D-ED9A-3F5D382A4A3C}"/>
              </a:ext>
            </a:extLst>
          </p:cNvPr>
          <p:cNvSpPr/>
          <p:nvPr/>
        </p:nvSpPr>
        <p:spPr>
          <a:xfrm>
            <a:off x="7872054" y="4735463"/>
            <a:ext cx="3353946" cy="38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100" b="1" i="0" u="none" kern="1200">
                <a:solidFill>
                  <a:srgbClr val="36A852"/>
                </a:solidFill>
                <a:latin typeface="Calibri"/>
              </a:rPr>
              <a:t>Devices in this continued section</a:t>
            </a:r>
          </a:p>
        </p:txBody>
      </p:sp>
      <p:sp>
        <p:nvSpPr>
          <p:cNvPr id="74" name="Note">
            <a:extLst>
              <a:ext uri="{FF2B5EF4-FFF2-40B4-BE49-F238E27FC236}">
                <a16:creationId xmlns:a16="http://schemas.microsoft.com/office/drawing/2014/main" id="{19B912E8-AA7C-72E5-A8C4-436CB9A1B7A9}"/>
              </a:ext>
            </a:extLst>
          </p:cNvPr>
          <p:cNvSpPr/>
          <p:nvPr/>
        </p:nvSpPr>
        <p:spPr>
          <a:xfrm>
            <a:off x="6425520" y="5165463"/>
            <a:ext cx="4880480" cy="1297360"/>
          </a:xfrm>
          <a:prstGeom prst="roundRect">
            <a:avLst/>
          </a:prstGeom>
          <a:solidFill>
            <a:srgbClr val="E6F0F5"/>
          </a:solidFill>
          <a:ln w="9525">
            <a:solidFill>
              <a:srgbClr val="36A852"/>
            </a:solidFill>
            <a:prstDash val="solid"/>
          </a:ln>
        </p:spPr>
        <p:txBody>
          <a:bodyPr wrap="square" lIns="100000" tIns="60000" rIns="100000" bIns="60000" rtlCol="0" anchor="ctr"/>
          <a:lstStyle/>
          <a:p>
            <a:pPr marL="0" indent="0" algn="l">
              <a:lnSpc>
                <a:spcPct val="100000"/>
              </a:lnSpc>
              <a:spcBef>
                <a:spcPts val="0"/>
              </a:spcBef>
              <a:spcAft>
                <a:spcPts val="0"/>
              </a:spcAft>
              <a:buNone/>
            </a:pPr>
            <a:r>
              <a:rPr lang="en-US" sz="850" b="0" i="1" u="none" kern="1200">
                <a:solidFill>
                  <a:srgbClr val="083B5C"/>
                </a:solidFill>
                <a:latin typeface="Calibri"/>
              </a:rPr>
              <a:t>⚠  Cisco 12 SP+ is deprecated. CTI Port (5 devices) is unsupported on all cloud platforms. Third-party SIP devices require evaluation for compatibility with target hosted platform.</a:t>
            </a:r>
          </a:p>
        </p:txBody>
      </p:sp>
      <p:sp>
        <p:nvSpPr>
          <p:cNvPr id="75" name="SumHdr">
            <a:extLst>
              <a:ext uri="{FF2B5EF4-FFF2-40B4-BE49-F238E27FC236}">
                <a16:creationId xmlns:a16="http://schemas.microsoft.com/office/drawing/2014/main" id="{03463DF6-0588-5750-63BB-B24F5DB25AA2}"/>
              </a:ext>
            </a:extLst>
          </p:cNvPr>
          <p:cNvSpPr/>
          <p:nvPr/>
        </p:nvSpPr>
        <p:spPr>
          <a:xfrm>
            <a:off x="6425520" y="735875"/>
            <a:ext cx="4880480" cy="310000"/>
          </a:xfrm>
          <a:prstGeom prst="rect">
            <a:avLst/>
          </a:prstGeom>
          <a:noFill/>
          <a:ln/>
        </p:spPr>
        <p:txBody>
          <a:bodyPr wrap="square" lIns="0" tIns="0" rIns="0" bIns="0" rtlCol="0" anchor="ctr"/>
          <a:lstStyle/>
          <a:p>
            <a:pPr marL="0" indent="0" algn="l">
              <a:lnSpc>
                <a:spcPct val="100000"/>
              </a:lnSpc>
              <a:spcBef>
                <a:spcPts val="0"/>
              </a:spcBef>
              <a:spcAft>
                <a:spcPts val="0"/>
              </a:spcAft>
              <a:buNone/>
            </a:pPr>
            <a:r>
              <a:rPr lang="en-US" sz="1800" b="1" i="0" u="none" kern="1200" dirty="0">
                <a:solidFill>
                  <a:srgbClr val="083B5C"/>
                </a:solidFill>
                <a:latin typeface="Calibri"/>
              </a:rPr>
              <a:t>Device Summary</a:t>
            </a:r>
          </a:p>
        </p:txBody>
      </p:sp>
    </p:spTree>
    <p:extLst>
      <p:ext uri="{BB962C8B-B14F-4D97-AF65-F5344CB8AC3E}">
        <p14:creationId xmlns:p14="http://schemas.microsoft.com/office/powerpoint/2010/main" val="417566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p:cNvSpPr/>
          <p:nvPr/>
        </p:nvSpPr>
        <p:spPr>
          <a:xfrm>
            <a:off x="365760" y="0"/>
            <a:ext cx="8534400" cy="6705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mn-ea"/>
                <a:cs typeface="+mn-cs"/>
              </a:rPr>
              <a:t>Data Extraction Tool  |  Calling Search Spaces</a:t>
            </a:r>
          </a:p>
        </p:txBody>
      </p:sp>
      <p:sp>
        <p:nvSpPr>
          <p:cNvPr id="4" name="Logo"/>
          <p:cNvSpPr/>
          <p:nvPr/>
        </p:nvSpPr>
        <p:spPr>
          <a:xfrm>
            <a:off x="9144000" y="0"/>
            <a:ext cx="2804160" cy="67056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a:ea typeface="+mn-ea"/>
                <a:cs typeface="+mn-cs"/>
              </a:rPr>
              <a:t>PACKET</a:t>
            </a:r>
            <a:r>
              <a:rPr kumimoji="0" lang="en-US" sz="1467" b="1" i="0" u="none" strike="noStrike" kern="1200" cap="none" spc="0" normalizeH="0" baseline="0" noProof="0">
                <a:ln>
                  <a:noFill/>
                </a:ln>
                <a:solidFill>
                  <a:srgbClr val="3DAB6E"/>
                </a:solidFill>
                <a:effectLst/>
                <a:uLnTx/>
                <a:uFillTx/>
                <a:latin typeface="Calibri"/>
                <a:ea typeface="+mn-ea"/>
                <a:cs typeface="+mn-cs"/>
              </a:rPr>
              <a:t>FUSION</a:t>
            </a:r>
          </a:p>
        </p:txBody>
      </p:sp>
      <p:sp>
        <p:nvSpPr>
          <p:cNvPr id="5" name="FtrBar"/>
          <p:cNvSpPr/>
          <p:nvPr/>
        </p:nvSpPr>
        <p:spPr>
          <a:xfrm>
            <a:off x="0" y="6498336"/>
            <a:ext cx="12192000" cy="359664"/>
          </a:xfrm>
          <a:prstGeom prst="rect">
            <a:avLst/>
          </a:prstGeom>
          <a:solidFill>
            <a:srgbClr val="003B5C"/>
          </a:solidFill>
          <a:ln w="12700">
            <a:solidFill>
              <a:srgbClr val="00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FtrTxt"/>
          <p:cNvSpPr/>
          <p:nvPr/>
        </p:nvSpPr>
        <p:spPr>
          <a:xfrm>
            <a:off x="365760" y="6498336"/>
            <a:ext cx="11460480" cy="35966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sp>
        <p:nvSpPr>
          <p:cNvPr id="7" name="Div"/>
          <p:cNvSpPr/>
          <p:nvPr/>
        </p:nvSpPr>
        <p:spPr>
          <a:xfrm>
            <a:off x="6217920" y="731520"/>
            <a:ext cx="36576" cy="5754624"/>
          </a:xfrm>
          <a:prstGeom prst="rect">
            <a:avLst/>
          </a:prstGeom>
          <a:solidFill>
            <a:srgbClr val="B8CDE0"/>
          </a:solidFill>
          <a:ln w="12700">
            <a:solidFill>
              <a:srgbClr val="B8CDE0"/>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SecTitle"/>
          <p:cNvSpPr/>
          <p:nvPr/>
        </p:nvSpPr>
        <p:spPr>
          <a:xfrm>
            <a:off x="365760" y="761520"/>
            <a:ext cx="5608320" cy="36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B5C"/>
                </a:solidFill>
                <a:effectLst/>
                <a:uLnTx/>
                <a:uFillTx/>
                <a:latin typeface="Calibri"/>
                <a:ea typeface="+mn-ea"/>
                <a:cs typeface="+mn-cs"/>
              </a:rPr>
              <a:t>9.  Calling Search Space (CSS)</a:t>
            </a:r>
          </a:p>
        </p:txBody>
      </p:sp>
      <p:sp>
        <p:nvSpPr>
          <p:cNvPr id="9" name="CSSDesc"/>
          <p:cNvSpPr/>
          <p:nvPr/>
        </p:nvSpPr>
        <p:spPr>
          <a:xfrm>
            <a:off x="365760" y="1141520"/>
            <a:ext cx="5608320" cy="2300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a:ln>
                  <a:noFill/>
                </a:ln>
                <a:solidFill>
                  <a:srgbClr val="555555"/>
                </a:solidFill>
                <a:effectLst/>
                <a:uLnTx/>
                <a:uFillTx/>
                <a:latin typeface="Calibri"/>
                <a:ea typeface="+mn-ea"/>
                <a:cs typeface="+mn-cs"/>
              </a:rPr>
              <a:t>CSS profiles define the ordered list of partitions controlling which numbers each device can dial. These permission tiers map directly to cloud dialling plans.</a:t>
            </a:r>
          </a:p>
        </p:txBody>
      </p:sp>
      <p:sp>
        <p:nvSpPr>
          <p:cNvPr id="10" name="CardBg10"/>
          <p:cNvSpPr/>
          <p:nvPr/>
        </p:nvSpPr>
        <p:spPr>
          <a:xfrm>
            <a:off x="1769920" y="1401520"/>
            <a:ext cx="2800000" cy="750000"/>
          </a:xfrm>
          <a:prstGeom prst="rect">
            <a:avLst/>
          </a:prstGeom>
          <a:solidFill>
            <a:srgbClr val="003B5C"/>
          </a:solidFill>
          <a:ln w="6350">
            <a:solidFill>
              <a:srgbClr val="003B5C"/>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1" name="CardBar10"/>
          <p:cNvSpPr/>
          <p:nvPr/>
        </p:nvSpPr>
        <p:spPr>
          <a:xfrm>
            <a:off x="1769920" y="1401520"/>
            <a:ext cx="2800000" cy="70000"/>
          </a:xfrm>
          <a:prstGeom prst="rect">
            <a:avLst/>
          </a:prstGeom>
          <a:solidFill>
            <a:srgbClr val="3DAB6E"/>
          </a:solidFill>
          <a:ln w="6350">
            <a:solidFill>
              <a:srgbClr val="3DAB6E"/>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2" name="CardNum10"/>
          <p:cNvSpPr/>
          <p:nvPr/>
        </p:nvSpPr>
        <p:spPr>
          <a:xfrm>
            <a:off x="1769920" y="1471520"/>
            <a:ext cx="2800000" cy="375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21</a:t>
            </a:r>
          </a:p>
        </p:txBody>
      </p:sp>
      <p:sp>
        <p:nvSpPr>
          <p:cNvPr id="13" name="CardLbl10"/>
          <p:cNvSpPr/>
          <p:nvPr/>
        </p:nvSpPr>
        <p:spPr>
          <a:xfrm>
            <a:off x="1769920" y="1846520"/>
            <a:ext cx="2800000" cy="21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DAB6E"/>
                </a:solidFill>
                <a:effectLst/>
                <a:uLnTx/>
                <a:uFillTx/>
                <a:latin typeface="Calibri"/>
                <a:ea typeface="+mn-ea"/>
                <a:cs typeface="+mn-cs"/>
              </a:rPr>
              <a:t>CSS Profiles</a:t>
            </a:r>
          </a:p>
        </p:txBody>
      </p:sp>
      <p:sp>
        <p:nvSpPr>
          <p:cNvPr id="14" name="CardSub10"/>
          <p:cNvSpPr/>
          <p:nvPr/>
        </p:nvSpPr>
        <p:spPr>
          <a:xfrm>
            <a:off x="1769920" y="2056520"/>
            <a:ext cx="2800000" cy="95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a:ea typeface="+mn-ea"/>
                <a:cs typeface="+mn-cs"/>
              </a:rPr>
              <a:t>Controlling 952 devices</a:t>
            </a:r>
          </a:p>
        </p:txBody>
      </p:sp>
      <p:sp>
        <p:nvSpPr>
          <p:cNvPr id="16" name="TBg16"/>
          <p:cNvSpPr/>
          <p:nvPr/>
        </p:nvSpPr>
        <p:spPr>
          <a:xfrm>
            <a:off x="365760" y="2211520"/>
            <a:ext cx="1760000" cy="480000"/>
          </a:xfrm>
          <a:prstGeom prst="rect">
            <a:avLst/>
          </a:prstGeom>
          <a:solidFill>
            <a:srgbClr val="003B5C"/>
          </a:solidFill>
          <a:ln w="6350">
            <a:solidFill>
              <a:srgbClr val="003B5C"/>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TLbl16"/>
          <p:cNvSpPr/>
          <p:nvPr/>
        </p:nvSpPr>
        <p:spPr>
          <a:xfrm>
            <a:off x="36576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Local</a:t>
            </a:r>
          </a:p>
        </p:txBody>
      </p:sp>
      <p:sp>
        <p:nvSpPr>
          <p:cNvPr id="18" name="TDesc16"/>
          <p:cNvSpPr/>
          <p:nvPr/>
        </p:nvSpPr>
        <p:spPr>
          <a:xfrm>
            <a:off x="36576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Campus-only calling</a:t>
            </a:r>
          </a:p>
        </p:txBody>
      </p:sp>
      <p:sp>
        <p:nvSpPr>
          <p:cNvPr id="19" name="TBg19"/>
          <p:cNvSpPr/>
          <p:nvPr/>
        </p:nvSpPr>
        <p:spPr>
          <a:xfrm>
            <a:off x="2169920" y="2211520"/>
            <a:ext cx="1760000" cy="480000"/>
          </a:xfrm>
          <a:prstGeom prst="rect">
            <a:avLst/>
          </a:prstGeom>
          <a:solidFill>
            <a:srgbClr val="2196A6"/>
          </a:solidFill>
          <a:ln w="6350">
            <a:solidFill>
              <a:srgbClr val="2196A6"/>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TLbl19"/>
          <p:cNvSpPr/>
          <p:nvPr/>
        </p:nvSpPr>
        <p:spPr>
          <a:xfrm>
            <a:off x="216992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LATA</a:t>
            </a:r>
          </a:p>
        </p:txBody>
      </p:sp>
      <p:sp>
        <p:nvSpPr>
          <p:cNvPr id="21" name="TDesc19"/>
          <p:cNvSpPr/>
          <p:nvPr/>
        </p:nvSpPr>
        <p:spPr>
          <a:xfrm>
            <a:off x="216992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Regional area codes</a:t>
            </a:r>
          </a:p>
        </p:txBody>
      </p:sp>
      <p:sp>
        <p:nvSpPr>
          <p:cNvPr id="22" name="TBg22"/>
          <p:cNvSpPr/>
          <p:nvPr/>
        </p:nvSpPr>
        <p:spPr>
          <a:xfrm>
            <a:off x="3974080" y="2211520"/>
            <a:ext cx="1760000" cy="480000"/>
          </a:xfrm>
          <a:prstGeom prst="rect">
            <a:avLst/>
          </a:prstGeom>
          <a:solidFill>
            <a:srgbClr val="147392"/>
          </a:solidFill>
          <a:ln w="6350">
            <a:solidFill>
              <a:srgbClr val="147392"/>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3" name="TLbl22"/>
          <p:cNvSpPr/>
          <p:nvPr/>
        </p:nvSpPr>
        <p:spPr>
          <a:xfrm>
            <a:off x="397408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Statewide</a:t>
            </a:r>
          </a:p>
        </p:txBody>
      </p:sp>
      <p:sp>
        <p:nvSpPr>
          <p:cNvPr id="24" name="TDesc22"/>
          <p:cNvSpPr/>
          <p:nvPr/>
        </p:nvSpPr>
        <p:spPr>
          <a:xfrm>
            <a:off x="397408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California codes</a:t>
            </a:r>
          </a:p>
        </p:txBody>
      </p:sp>
      <p:sp>
        <p:nvSpPr>
          <p:cNvPr id="25" name="TBg25"/>
          <p:cNvSpPr/>
          <p:nvPr/>
        </p:nvSpPr>
        <p:spPr>
          <a:xfrm>
            <a:off x="365760" y="2721520"/>
            <a:ext cx="1760000" cy="480000"/>
          </a:xfrm>
          <a:prstGeom prst="rect">
            <a:avLst/>
          </a:prstGeom>
          <a:solidFill>
            <a:srgbClr val="0D5E6B"/>
          </a:solidFill>
          <a:ln w="6350">
            <a:solidFill>
              <a:srgbClr val="0D5E6B"/>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6" name="TLbl25"/>
          <p:cNvSpPr/>
          <p:nvPr/>
        </p:nvSpPr>
        <p:spPr>
          <a:xfrm>
            <a:off x="36576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Nationwide</a:t>
            </a:r>
          </a:p>
        </p:txBody>
      </p:sp>
      <p:sp>
        <p:nvSpPr>
          <p:cNvPr id="27" name="TDesc25"/>
          <p:cNvSpPr/>
          <p:nvPr/>
        </p:nvSpPr>
        <p:spPr>
          <a:xfrm>
            <a:off x="36576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Full US dialling</a:t>
            </a:r>
          </a:p>
        </p:txBody>
      </p:sp>
      <p:sp>
        <p:nvSpPr>
          <p:cNvPr id="28" name="TBg28"/>
          <p:cNvSpPr/>
          <p:nvPr/>
        </p:nvSpPr>
        <p:spPr>
          <a:xfrm>
            <a:off x="2169920" y="2721520"/>
            <a:ext cx="1760000" cy="480000"/>
          </a:xfrm>
          <a:prstGeom prst="rect">
            <a:avLst/>
          </a:prstGeom>
          <a:solidFill>
            <a:srgbClr val="E05000"/>
          </a:solidFill>
          <a:ln w="6350">
            <a:solidFill>
              <a:srgbClr val="E05000"/>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9" name="TLbl28"/>
          <p:cNvSpPr/>
          <p:nvPr/>
        </p:nvSpPr>
        <p:spPr>
          <a:xfrm>
            <a:off x="216992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International</a:t>
            </a:r>
          </a:p>
        </p:txBody>
      </p:sp>
      <p:sp>
        <p:nvSpPr>
          <p:cNvPr id="30" name="TDesc28"/>
          <p:cNvSpPr/>
          <p:nvPr/>
        </p:nvSpPr>
        <p:spPr>
          <a:xfrm>
            <a:off x="216992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Unrestricted</a:t>
            </a:r>
          </a:p>
        </p:txBody>
      </p:sp>
      <p:sp>
        <p:nvSpPr>
          <p:cNvPr id="31" name="TBg31"/>
          <p:cNvSpPr/>
          <p:nvPr/>
        </p:nvSpPr>
        <p:spPr>
          <a:xfrm>
            <a:off x="3974080" y="2721520"/>
            <a:ext cx="1760000" cy="480000"/>
          </a:xfrm>
          <a:prstGeom prst="rect">
            <a:avLst/>
          </a:prstGeom>
          <a:solidFill>
            <a:srgbClr val="8B1A1A"/>
          </a:solidFill>
          <a:ln w="6350">
            <a:solidFill>
              <a:srgbClr val="8B1A1A"/>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2" name="TLbl31"/>
          <p:cNvSpPr/>
          <p:nvPr/>
        </p:nvSpPr>
        <p:spPr>
          <a:xfrm>
            <a:off x="397408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E911CCS</a:t>
            </a:r>
          </a:p>
        </p:txBody>
      </p:sp>
      <p:sp>
        <p:nvSpPr>
          <p:cNvPr id="33" name="TDesc31"/>
          <p:cNvSpPr/>
          <p:nvPr/>
        </p:nvSpPr>
        <p:spPr>
          <a:xfrm>
            <a:off x="397408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Emergency full access</a:t>
            </a:r>
          </a:p>
        </p:txBody>
      </p:sp>
      <p:sp>
        <p:nvSpPr>
          <p:cNvPr id="40" name="MigNote"/>
          <p:cNvSpPr/>
          <p:nvPr/>
        </p:nvSpPr>
        <p:spPr>
          <a:xfrm>
            <a:off x="365760" y="3291520"/>
            <a:ext cx="5608320" cy="210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a:ea typeface="+mn-ea"/>
                <a:cs typeface="+mn-cs"/>
              </a:rPr>
              <a:t>Migration Mapping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0" u="none" strike="noStrike" kern="1200" cap="none" spc="0" normalizeH="0" baseline="0" noProof="0">
                <a:ln>
                  <a:noFill/>
                </a:ln>
                <a:solidFill>
                  <a:srgbClr val="555555"/>
                </a:solidFill>
                <a:effectLst/>
                <a:uLnTx/>
                <a:uFillTx/>
                <a:latin typeface="Calibri"/>
                <a:ea typeface="+mn-ea"/>
                <a:cs typeface="+mn-cs"/>
              </a:rPr>
              <a:t>Each CSS tier should be mapped to an equivalent hosted voice permission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Local / InHouse</a:t>
            </a:r>
            <a:r>
              <a:rPr kumimoji="0" lang="en-US" sz="870" b="0" i="0" u="none" strike="noStrike" kern="1200" cap="none" spc="0" normalizeH="0" baseline="0" noProof="0">
                <a:ln>
                  <a:noFill/>
                </a:ln>
                <a:solidFill>
                  <a:srgbClr val="555555"/>
                </a:solidFill>
                <a:effectLst/>
                <a:uLnTx/>
                <a:uFillTx/>
                <a:latin typeface="Calibri"/>
                <a:ea typeface="+mn-ea"/>
                <a:cs typeface="+mn-cs"/>
              </a:rPr>
              <a:t> → Internal-only licence  </a:t>
            </a:r>
            <a:r>
              <a:rPr kumimoji="0" lang="en-US" sz="870" b="1" i="0" u="none" strike="noStrike" kern="1200" cap="none" spc="0" normalizeH="0" baseline="0" noProof="0">
                <a:ln>
                  <a:noFill/>
                </a:ln>
                <a:solidFill>
                  <a:srgbClr val="003B5C"/>
                </a:solidFill>
                <a:effectLst/>
                <a:uLnTx/>
                <a:uFillTx/>
                <a:latin typeface="Calibri"/>
                <a:ea typeface="+mn-ea"/>
                <a:cs typeface="+mn-cs"/>
              </a:rPr>
              <a:t>LATA</a:t>
            </a:r>
            <a:r>
              <a:rPr kumimoji="0" lang="en-US" sz="870" b="0" i="0" u="none" strike="noStrike" kern="1200" cap="none" spc="0" normalizeH="0" baseline="0" noProof="0">
                <a:ln>
                  <a:noFill/>
                </a:ln>
                <a:solidFill>
                  <a:srgbClr val="555555"/>
                </a:solidFill>
                <a:effectLst/>
                <a:uLnTx/>
                <a:uFillTx/>
                <a:latin typeface="Calibri"/>
                <a:ea typeface="+mn-ea"/>
                <a:cs typeface="+mn-cs"/>
              </a:rPr>
              <a:t> → Regional calling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Statewide / Nationwide</a:t>
            </a:r>
            <a:r>
              <a:rPr kumimoji="0" lang="en-US" sz="870" b="0" i="0" u="none" strike="noStrike" kern="1200" cap="none" spc="0" normalizeH="0" baseline="0" noProof="0">
                <a:ln>
                  <a:noFill/>
                </a:ln>
                <a:solidFill>
                  <a:srgbClr val="555555"/>
                </a:solidFill>
                <a:effectLst/>
                <a:uLnTx/>
                <a:uFillTx/>
                <a:latin typeface="Calibri"/>
                <a:ea typeface="+mn-ea"/>
                <a:cs typeface="+mn-cs"/>
              </a:rPr>
              <a:t> → Standard US licence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International</a:t>
            </a:r>
            <a:r>
              <a:rPr kumimoji="0" lang="en-US" sz="870" b="0" i="0" u="none" strike="noStrike" kern="1200" cap="none" spc="0" normalizeH="0" baseline="0" noProof="0">
                <a:ln>
                  <a:noFill/>
                </a:ln>
                <a:solidFill>
                  <a:srgbClr val="555555"/>
                </a:solidFill>
                <a:effectLst/>
                <a:uLnTx/>
                <a:uFillTx/>
                <a:latin typeface="Calibri"/>
                <a:ea typeface="+mn-ea"/>
                <a:cs typeface="+mn-cs"/>
              </a:rPr>
              <a:t> → Unrestricted plan (review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E911CCS</a:t>
            </a:r>
            <a:r>
              <a:rPr kumimoji="0" lang="en-US" sz="870" b="0" i="0" u="none" strike="noStrike" kern="1200" cap="none" spc="0" normalizeH="0" baseline="0" noProof="0">
                <a:ln>
                  <a:noFill/>
                </a:ln>
                <a:solidFill>
                  <a:srgbClr val="555555"/>
                </a:solidFill>
                <a:effectLst/>
                <a:uLnTx/>
                <a:uFillTx/>
                <a:latin typeface="Calibri"/>
                <a:ea typeface="+mn-ea"/>
                <a:cs typeface="+mn-cs"/>
              </a:rPr>
              <a:t> → Emergency access required for all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a:ln>
                  <a:noFill/>
                </a:ln>
                <a:solidFill>
                  <a:srgbClr val="555555"/>
                </a:solidFill>
                <a:effectLst/>
                <a:uLnTx/>
                <a:uFillTx/>
                <a:latin typeface="Calibri"/>
                <a:ea typeface="+mn-ea"/>
                <a:cs typeface="+mn-cs"/>
              </a:rPr>
              <a:t>Special auto-dial CSS: CampusPolice, Lot3codeblue, Receiving, Bookstack-Hotline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0" name="SecTitle"/>
          <p:cNvSpPr/>
          <p:nvPr/>
        </p:nvSpPr>
        <p:spPr>
          <a:xfrm>
            <a:off x="6400800" y="761520"/>
            <a:ext cx="5364480" cy="36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B5C"/>
                </a:solidFill>
                <a:effectLst/>
                <a:uLnTx/>
                <a:uFillTx/>
                <a:latin typeface="Calibri"/>
                <a:ea typeface="+mn-ea"/>
                <a:cs typeface="+mn-cs"/>
              </a:rPr>
              <a:t>CSS Detail</a:t>
            </a:r>
          </a:p>
        </p:txBody>
      </p:sp>
      <p:graphicFrame>
        <p:nvGraphicFramePr>
          <p:cNvPr id="51" name="CSSTbl"/>
          <p:cNvGraphicFramePr>
            <a:graphicFrameLocks noGrp="1"/>
          </p:cNvGraphicFramePr>
          <p:nvPr/>
        </p:nvGraphicFramePr>
        <p:xfrm>
          <a:off x="6400800" y="1131520"/>
          <a:ext cx="5364480" cy="4309880"/>
        </p:xfrm>
        <a:graphic>
          <a:graphicData uri="http://schemas.openxmlformats.org/drawingml/2006/table">
            <a:tbl>
              <a:tblPr/>
              <a:tblGrid>
                <a:gridCol w="1800000">
                  <a:extLst>
                    <a:ext uri="{9D8B030D-6E8A-4147-A177-3AD203B41FA5}">
                      <a16:colId xmlns:a16="http://schemas.microsoft.com/office/drawing/2014/main" val="20000"/>
                    </a:ext>
                  </a:extLst>
                </a:gridCol>
                <a:gridCol w="3564480">
                  <a:extLst>
                    <a:ext uri="{9D8B030D-6E8A-4147-A177-3AD203B41FA5}">
                      <a16:colId xmlns:a16="http://schemas.microsoft.com/office/drawing/2014/main" val="20001"/>
                    </a:ext>
                  </a:extLst>
                </a:gridCol>
              </a:tblGrid>
              <a:tr h="200000">
                <a:tc>
                  <a:txBody>
                    <a:bodyPr/>
                    <a:lstStyle/>
                    <a:p>
                      <a:pPr marL="0" indent="0" algn="l">
                        <a:buNone/>
                      </a:pPr>
                      <a:r>
                        <a:rPr lang="en-US" sz="850" b="1">
                          <a:solidFill>
                            <a:srgbClr val="FFFFFF"/>
                          </a:solidFill>
                          <a:latin typeface="Calibri"/>
                        </a:rPr>
                        <a:t>CSS Name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850" b="1">
                          <a:solidFill>
                            <a:srgbClr val="FFFFFF"/>
                          </a:solidFill>
                          <a:latin typeface="Calibri"/>
                        </a:rPr>
                        <a:t>Partitions / Scope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70000"/>
                  </a:ext>
                </a:extLst>
              </a:tr>
              <a:tr h="170000">
                <a:tc>
                  <a:txBody>
                    <a:bodyPr/>
                    <a:lstStyle/>
                    <a:p>
                      <a:pPr marL="0" indent="0" algn="l">
                        <a:buNone/>
                      </a:pPr>
                      <a:r>
                        <a:rPr lang="en-US" sz="850" b="0">
                          <a:solidFill>
                            <a:srgbClr val="222222"/>
                          </a:solidFill>
                          <a:latin typeface="Calibri"/>
                        </a:rPr>
                        <a:t>911test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1"/>
                  </a:ext>
                </a:extLst>
              </a:tr>
              <a:tr h="170000">
                <a:tc>
                  <a:txBody>
                    <a:bodyPr/>
                    <a:lstStyle/>
                    <a:p>
                      <a:pPr marL="0" indent="0" algn="l">
                        <a:buNone/>
                      </a:pPr>
                      <a:r>
                        <a:rPr lang="en-US" sz="850" b="0">
                          <a:solidFill>
                            <a:srgbClr val="222222"/>
                          </a:solidFill>
                          <a:latin typeface="Calibri"/>
                        </a:rPr>
                        <a:t>Bookstack-Hotline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LibraryPartition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2"/>
                  </a:ext>
                </a:extLst>
              </a:tr>
              <a:tr h="170000">
                <a:tc>
                  <a:txBody>
                    <a:bodyPr/>
                    <a:lstStyle/>
                    <a:p>
                      <a:pPr marL="0" indent="0" algn="l">
                        <a:buNone/>
                      </a:pPr>
                      <a:r>
                        <a:rPr lang="en-US" sz="850" b="0">
                          <a:solidFill>
                            <a:srgbClr val="222222"/>
                          </a:solidFill>
                          <a:latin typeface="Calibri"/>
                        </a:rPr>
                        <a:t>CampusPolice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CampusPolice (auto-dial 6625276)</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3"/>
                  </a:ext>
                </a:extLst>
              </a:tr>
              <a:tr h="170000">
                <a:tc>
                  <a:txBody>
                    <a:bodyPr/>
                    <a:lstStyle/>
                    <a:p>
                      <a:pPr marL="0" indent="0" algn="l">
                        <a:buNone/>
                      </a:pPr>
                      <a:r>
                        <a:rPr lang="en-US" sz="850" b="0">
                          <a:solidFill>
                            <a:srgbClr val="222222"/>
                          </a:solidFill>
                          <a:latin typeface="Calibri"/>
                        </a:rPr>
                        <a:t>CommService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Local, Inter-Switch, LATA, CommService, Phone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4"/>
                  </a:ext>
                </a:extLst>
              </a:tr>
              <a:tr h="170000">
                <a:tc>
                  <a:txBody>
                    <a:bodyPr/>
                    <a:lstStyle/>
                    <a:p>
                      <a:pPr marL="0" indent="0" algn="l">
                        <a:buNone/>
                      </a:pPr>
                      <a:r>
                        <a:rPr lang="en-US" sz="850" b="0">
                          <a:solidFill>
                            <a:srgbClr val="222222"/>
                          </a:solidFill>
                          <a:latin typeface="Calibri"/>
                        </a:rPr>
                        <a:t>E911CCS</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E911, Inter-Switch, LATA, Local, Nationwide, Registration, 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5"/>
                  </a:ext>
                </a:extLst>
              </a:tr>
              <a:tr h="170000">
                <a:tc>
                  <a:txBody>
                    <a:bodyPr/>
                    <a:lstStyle/>
                    <a:p>
                      <a:pPr marL="0" indent="0" algn="l">
                        <a:buNone/>
                      </a:pPr>
                      <a:r>
                        <a:rPr lang="en-US" sz="850" b="0">
                          <a:solidFill>
                            <a:srgbClr val="222222"/>
                          </a:solidFill>
                          <a:latin typeface="Calibri"/>
                        </a:rPr>
                        <a:t>ExchangeUM</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VMPilotPartition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6"/>
                  </a:ext>
                </a:extLst>
              </a:tr>
              <a:tr h="170000">
                <a:tc>
                  <a:txBody>
                    <a:bodyPr/>
                    <a:lstStyle/>
                    <a:p>
                      <a:pPr marL="0" indent="0" algn="l">
                        <a:buNone/>
                      </a:pPr>
                      <a:r>
                        <a:rPr lang="en-US" sz="850" b="0">
                          <a:solidFill>
                            <a:srgbClr val="222222"/>
                          </a:solidFill>
                          <a:latin typeface="Calibri"/>
                        </a:rPr>
                        <a:t>INFORMACAST_CSS_InHouse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INFORMACAST_PT,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7"/>
                  </a:ext>
                </a:extLst>
              </a:tr>
              <a:tr h="170000">
                <a:tc>
                  <a:txBody>
                    <a:bodyPr/>
                    <a:lstStyle/>
                    <a:p>
                      <a:pPr marL="0" indent="0" algn="l">
                        <a:buNone/>
                      </a:pPr>
                      <a:r>
                        <a:rPr lang="en-US" sz="850" b="0">
                          <a:solidFill>
                            <a:srgbClr val="222222"/>
                          </a:solidFill>
                          <a:latin typeface="Calibri"/>
                        </a:rPr>
                        <a:t>INFORMACAST_CSS_LATA</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Inter-Switch, Local, Emergency, LATA,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8"/>
                  </a:ext>
                </a:extLst>
              </a:tr>
              <a:tr h="170000">
                <a:tc>
                  <a:txBody>
                    <a:bodyPr/>
                    <a:lstStyle/>
                    <a:p>
                      <a:pPr marL="0" indent="0" algn="l">
                        <a:buNone/>
                      </a:pPr>
                      <a:r>
                        <a:rPr lang="en-US" sz="850" b="0">
                          <a:solidFill>
                            <a:srgbClr val="222222"/>
                          </a:solidFill>
                          <a:latin typeface="Calibri"/>
                        </a:rPr>
                        <a:t>INFORMACAST_CSS_Nationwide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 Inter-Switch, LATA, Local, Statewide, Emergency,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9"/>
                  </a:ext>
                </a:extLst>
              </a:tr>
              <a:tr h="170000">
                <a:tc>
                  <a:txBody>
                    <a:bodyPr/>
                    <a:lstStyle/>
                    <a:p>
                      <a:pPr marL="0" indent="0" algn="l">
                        <a:buNone/>
                      </a:pPr>
                      <a:r>
                        <a:rPr lang="en-US" sz="850" b="0">
                          <a:solidFill>
                            <a:srgbClr val="222222"/>
                          </a:solidFill>
                          <a:latin typeface="Calibri"/>
                        </a:rPr>
                        <a:t>INFORMACAST_CSS_Statewide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Statewide, Inter-Switch, LATA, Local, Emergency,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0"/>
                  </a:ext>
                </a:extLst>
              </a:tr>
              <a:tr h="170000">
                <a:tc>
                  <a:txBody>
                    <a:bodyPr/>
                    <a:lstStyle/>
                    <a:p>
                      <a:pPr marL="0" indent="0" algn="l">
                        <a:buNone/>
                      </a:pPr>
                      <a:r>
                        <a:rPr lang="en-US" sz="850" b="0">
                          <a:solidFill>
                            <a:srgbClr val="222222"/>
                          </a:solidFill>
                          <a:latin typeface="Calibri"/>
                        </a:rPr>
                        <a:t>INFORMACAST_ICVA CallAware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Inter-Switch,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1"/>
                  </a:ext>
                </a:extLst>
              </a:tr>
              <a:tr h="170000">
                <a:tc>
                  <a:txBody>
                    <a:bodyPr/>
                    <a:lstStyle/>
                    <a:p>
                      <a:pPr marL="0" indent="0" algn="l">
                        <a:buNone/>
                      </a:pPr>
                      <a:r>
                        <a:rPr lang="en-US" sz="850" b="0">
                          <a:solidFill>
                            <a:srgbClr val="222222"/>
                          </a:solidFill>
                          <a:latin typeface="Calibri"/>
                        </a:rPr>
                        <a:t>InHouse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2"/>
                  </a:ext>
                </a:extLst>
              </a:tr>
              <a:tr h="170000">
                <a:tc>
                  <a:txBody>
                    <a:bodyPr/>
                    <a:lstStyle/>
                    <a:p>
                      <a:pPr marL="0" indent="0" algn="l">
                        <a:buNone/>
                      </a:pPr>
                      <a:r>
                        <a:rPr lang="en-US" sz="850" b="0">
                          <a:solidFill>
                            <a:srgbClr val="222222"/>
                          </a:solidFill>
                          <a:latin typeface="Calibri"/>
                        </a:rPr>
                        <a:t>International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International, Inter-Switch, LATA, Local, Nationwide, Statewide,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3"/>
                  </a:ext>
                </a:extLst>
              </a:tr>
              <a:tr h="170000">
                <a:tc>
                  <a:txBody>
                    <a:bodyPr/>
                    <a:lstStyle/>
                    <a:p>
                      <a:pPr marL="0" indent="0" algn="l">
                        <a:buNone/>
                      </a:pPr>
                      <a:r>
                        <a:rPr lang="en-US" sz="850" b="0">
                          <a:solidFill>
                            <a:srgbClr val="222222"/>
                          </a:solidFill>
                          <a:latin typeface="Calibri"/>
                        </a:rPr>
                        <a:t>LATA</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LATA, Inter-Switch,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4"/>
                  </a:ext>
                </a:extLst>
              </a:tr>
              <a:tr h="170000">
                <a:tc>
                  <a:txBody>
                    <a:bodyPr/>
                    <a:lstStyle/>
                    <a:p>
                      <a:pPr marL="0" indent="0" algn="l">
                        <a:buNone/>
                      </a:pPr>
                      <a:r>
                        <a:rPr lang="en-US" sz="850" b="0">
                          <a:solidFill>
                            <a:srgbClr val="222222"/>
                          </a:solidFill>
                          <a:latin typeface="Calibri"/>
                        </a:rPr>
                        <a:t>Local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Local,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5"/>
                  </a:ext>
                </a:extLst>
              </a:tr>
              <a:tr h="170000">
                <a:tc>
                  <a:txBody>
                    <a:bodyPr/>
                    <a:lstStyle/>
                    <a:p>
                      <a:pPr marL="0" indent="0" algn="l">
                        <a:buNone/>
                      </a:pPr>
                      <a:r>
                        <a:rPr lang="en-US" sz="850" b="0">
                          <a:solidFill>
                            <a:srgbClr val="222222"/>
                          </a:solidFill>
                          <a:latin typeface="Calibri"/>
                        </a:rPr>
                        <a:t>Lot3codeblue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Lot3codeblue (auto-dial)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6"/>
                  </a:ext>
                </a:extLst>
              </a:tr>
              <a:tr h="170000">
                <a:tc>
                  <a:txBody>
                    <a:bodyPr/>
                    <a:lstStyle/>
                    <a:p>
                      <a:pPr marL="0" indent="0" algn="l">
                        <a:buNone/>
                      </a:pPr>
                      <a:r>
                        <a:rPr lang="en-US" sz="850" b="0">
                          <a:solidFill>
                            <a:srgbClr val="222222"/>
                          </a:solidFill>
                          <a:latin typeface="Calibri"/>
                        </a:rPr>
                        <a:t>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 Inter-Switch, LATA, Local, Statewide,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7"/>
                  </a:ext>
                </a:extLst>
              </a:tr>
              <a:tr h="170000">
                <a:tc>
                  <a:txBody>
                    <a:bodyPr/>
                    <a:lstStyle/>
                    <a:p>
                      <a:pPr marL="0" indent="0" algn="l">
                        <a:buNone/>
                      </a:pPr>
                      <a:r>
                        <a:rPr lang="en-US" sz="850" b="0">
                          <a:solidFill>
                            <a:srgbClr val="222222"/>
                          </a:solidFill>
                          <a:latin typeface="Calibri"/>
                        </a:rPr>
                        <a:t>NationwideE911</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Nationwide, Inter-Switch, LATA, Local, 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8"/>
                  </a:ext>
                </a:extLst>
              </a:tr>
              <a:tr h="170000">
                <a:tc>
                  <a:txBody>
                    <a:bodyPr/>
                    <a:lstStyle/>
                    <a:p>
                      <a:pPr marL="0" indent="0" algn="l">
                        <a:buNone/>
                      </a:pPr>
                      <a:r>
                        <a:rPr lang="en-US" sz="850" b="0">
                          <a:solidFill>
                            <a:srgbClr val="222222"/>
                          </a:solidFill>
                          <a:latin typeface="Calibri"/>
                        </a:rPr>
                        <a:t>Receiving</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Receiving (auto-dial 2495)</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9"/>
                  </a:ext>
                </a:extLst>
              </a:tr>
              <a:tr h="170000">
                <a:tc>
                  <a:txBody>
                    <a:bodyPr/>
                    <a:lstStyle/>
                    <a:p>
                      <a:pPr marL="0" indent="0" algn="l">
                        <a:buNone/>
                      </a:pPr>
                      <a:r>
                        <a:rPr lang="en-US" sz="850" b="0">
                          <a:solidFill>
                            <a:srgbClr val="222222"/>
                          </a:solidFill>
                          <a:latin typeface="Calibri"/>
                        </a:rPr>
                        <a:t>Registration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Registration,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20"/>
                  </a:ext>
                </a:extLst>
              </a:tr>
              <a:tr h="170000">
                <a:tc>
                  <a:txBody>
                    <a:bodyPr/>
                    <a:lstStyle/>
                    <a:p>
                      <a:pPr marL="0" indent="0" algn="l">
                        <a:buNone/>
                      </a:pPr>
                      <a:r>
                        <a:rPr lang="en-US" sz="850" b="0">
                          <a:solidFill>
                            <a:srgbClr val="222222"/>
                          </a:solidFill>
                          <a:latin typeface="Calibri"/>
                        </a:rPr>
                        <a:t>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Statewide, Inter-Switch, LATA,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2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defTabSz="1219170"/>
            <a:r>
              <a:rPr lang="en-US" sz="1600">
                <a:solidFill>
                  <a:srgbClr val="FFFFFF"/>
                </a:solidFill>
                <a:latin typeface="Calibri" pitchFamily="34" charset="0"/>
                <a:ea typeface="Calibri" pitchFamily="34" charset="-122"/>
                <a:cs typeface="Calibri" pitchFamily="34" charset="-120"/>
              </a:rPr>
              <a:t>Data Extraction Tool  |  Trunks, Call Flows &amp; Location Information</a:t>
            </a:r>
            <a:endParaRPr lang="en-US" sz="1600">
              <a:solidFill>
                <a:prstClr val="black"/>
              </a:solidFill>
              <a:latin typeface="Calibri" panose="020F0502020204030204"/>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46</a:t>
            </a:r>
            <a:endParaRPr lang="en-US" sz="933">
              <a:solidFill>
                <a:prstClr val="black"/>
              </a:solidFill>
              <a:latin typeface="Calibri" panose="020F0502020204030204"/>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defTabSz="1219170"/>
            <a:r>
              <a:rPr lang="en-US" sz="1700" b="1" dirty="0">
                <a:solidFill>
                  <a:srgbClr val="253659"/>
                </a:solidFill>
                <a:latin typeface="Calibri" pitchFamily="34" charset="0"/>
                <a:ea typeface="Calibri" pitchFamily="34" charset="-122"/>
                <a:cs typeface="Calibri" pitchFamily="34" charset="-120"/>
              </a:rPr>
              <a:t>10.  </a:t>
            </a:r>
            <a:r>
              <a:rPr lang="en-US" sz="1700" b="1" dirty="0">
                <a:solidFill>
                  <a:srgbClr val="003B5C"/>
                </a:solidFill>
                <a:latin typeface="Calibri" pitchFamily="34" charset="0"/>
                <a:ea typeface="Calibri" pitchFamily="34" charset="-122"/>
                <a:cs typeface="Calibri" pitchFamily="34" charset="-120"/>
              </a:rPr>
              <a:t>Trunks</a:t>
            </a:r>
            <a:endParaRPr lang="en-US" sz="1700" b="1" dirty="0">
              <a:solidFill>
                <a:prstClr val="black"/>
              </a:solidFill>
              <a:latin typeface="Calibri" panose="020F0502020204030204"/>
            </a:endParaRPr>
          </a:p>
        </p:txBody>
      </p:sp>
      <p:sp>
        <p:nvSpPr>
          <p:cNvPr id="17" name="Text 15"/>
          <p:cNvSpPr/>
          <p:nvPr/>
        </p:nvSpPr>
        <p:spPr>
          <a:xfrm>
            <a:off x="341376" y="1033272"/>
            <a:ext cx="5608320" cy="463296"/>
          </a:xfrm>
          <a:prstGeom prst="rect">
            <a:avLst/>
          </a:prstGeom>
          <a:noFill/>
          <a:ln/>
        </p:spPr>
        <p:txBody>
          <a:bodyPr wrap="square" lIns="0" tIns="0" rIns="0" bIns="0" rtlCol="0" anchor="ctr"/>
          <a:lstStyle/>
          <a:p>
            <a:pPr defTabSz="1219170"/>
            <a:r>
              <a:rPr lang="en-US" sz="1000" dirty="0">
                <a:solidFill>
                  <a:srgbClr val="555555"/>
                </a:solidFill>
                <a:latin typeface="Calibri" pitchFamily="34" charset="0"/>
                <a:ea typeface="Calibri" pitchFamily="34" charset="-122"/>
                <a:cs typeface="Calibri" pitchFamily="34" charset="-120"/>
              </a:rPr>
              <a:t>The trunk information isn't directly necessary in order to migrate to cloud solutions but is a useful metric in order to determine existing usage and capacities.</a:t>
            </a:r>
            <a:endParaRPr lang="en-US" sz="1000" dirty="0">
              <a:solidFill>
                <a:prstClr val="black"/>
              </a:solidFill>
              <a:latin typeface="Calibri" panose="020F0502020204030204"/>
            </a:endParaRPr>
          </a:p>
        </p:txBody>
      </p:sp>
      <p:graphicFrame>
        <p:nvGraphicFramePr>
          <p:cNvPr id="19" name="Table 1"/>
          <p:cNvGraphicFramePr>
            <a:graphicFrameLocks noGrp="1"/>
          </p:cNvGraphicFramePr>
          <p:nvPr>
            <p:extLst>
              <p:ext uri="{D42A27DB-BD31-4B8C-83A1-F6EECF244321}">
                <p14:modId xmlns:p14="http://schemas.microsoft.com/office/powerpoint/2010/main" val="3929593397"/>
              </p:ext>
            </p:extLst>
          </p:nvPr>
        </p:nvGraphicFramePr>
        <p:xfrm>
          <a:off x="341376" y="1502664"/>
          <a:ext cx="5608320" cy="1100670"/>
        </p:xfrm>
        <a:graphic>
          <a:graphicData uri="http://schemas.openxmlformats.org/drawingml/2006/table">
            <a:tbl>
              <a:tblPr/>
              <a:tblGrid>
                <a:gridCol w="34137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tblGrid>
              <a:tr h="220133">
                <a:tc>
                  <a:txBody>
                    <a:bodyPr/>
                    <a:lstStyle/>
                    <a:p>
                      <a:pPr marL="0" indent="0">
                        <a:buNone/>
                      </a:pPr>
                      <a:r>
                        <a:rPr lang="en-US" sz="1000" b="1">
                          <a:solidFill>
                            <a:srgbClr val="FFFFFF"/>
                          </a:solidFill>
                          <a:latin typeface="Calibri" pitchFamily="34" charset="0"/>
                          <a:ea typeface="Calibri" pitchFamily="34" charset="-122"/>
                          <a:cs typeface="Calibri" pitchFamily="34" charset="-120"/>
                        </a:rPr>
                        <a:t>Type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Total allocated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0133">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Digital</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Hybrid (i.e. AC13/AC15/E&amp;M)</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IP</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4</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bl>
          </a:graphicData>
        </a:graphic>
      </p:graphicFrame>
      <p:graphicFrame>
        <p:nvGraphicFramePr>
          <p:cNvPr id="20" name="Chart 0"/>
          <p:cNvGraphicFramePr/>
          <p:nvPr>
            <p:extLst>
              <p:ext uri="{D42A27DB-BD31-4B8C-83A1-F6EECF244321}">
                <p14:modId xmlns:p14="http://schemas.microsoft.com/office/powerpoint/2010/main" val="3345942023"/>
              </p:ext>
            </p:extLst>
          </p:nvPr>
        </p:nvGraphicFramePr>
        <p:xfrm>
          <a:off x="341376" y="2752344"/>
          <a:ext cx="5608320" cy="2044866"/>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16"/>
          <p:cNvSpPr/>
          <p:nvPr/>
        </p:nvSpPr>
        <p:spPr>
          <a:xfrm>
            <a:off x="6339840" y="707136"/>
            <a:ext cx="5547360" cy="365760"/>
          </a:xfrm>
          <a:prstGeom prst="rect">
            <a:avLst/>
          </a:prstGeom>
          <a:noFill/>
          <a:ln/>
        </p:spPr>
        <p:txBody>
          <a:bodyPr wrap="square" lIns="0" tIns="0" rIns="0" bIns="0" rtlCol="0" anchor="ctr"/>
          <a:lstStyle/>
          <a:p>
            <a:pPr defTabSz="1219170"/>
            <a:r>
              <a:rPr lang="en-US" sz="1700" b="1" dirty="0">
                <a:solidFill>
                  <a:srgbClr val="253659"/>
                </a:solidFill>
                <a:latin typeface="Calibri" pitchFamily="34" charset="0"/>
                <a:ea typeface="Calibri" pitchFamily="34" charset="-122"/>
                <a:cs typeface="Calibri" pitchFamily="34" charset="-120"/>
              </a:rPr>
              <a:t>11.  </a:t>
            </a:r>
            <a:r>
              <a:rPr lang="en-US" sz="1700" b="1" dirty="0">
                <a:solidFill>
                  <a:srgbClr val="003B5C"/>
                </a:solidFill>
                <a:latin typeface="Calibri" pitchFamily="34" charset="0"/>
                <a:ea typeface="Calibri" pitchFamily="34" charset="-122"/>
                <a:cs typeface="Calibri" pitchFamily="34" charset="-120"/>
              </a:rPr>
              <a:t>Call Flows, Routing &amp; Groups</a:t>
            </a:r>
            <a:endParaRPr lang="en-US" sz="1700" b="1" dirty="0">
              <a:solidFill>
                <a:prstClr val="black"/>
              </a:solidFill>
              <a:latin typeface="Calibri" panose="020F0502020204030204"/>
            </a:endParaRPr>
          </a:p>
        </p:txBody>
      </p:sp>
      <p:sp>
        <p:nvSpPr>
          <p:cNvPr id="22" name="Text 17"/>
          <p:cNvSpPr/>
          <p:nvPr/>
        </p:nvSpPr>
        <p:spPr>
          <a:xfrm>
            <a:off x="6339840" y="996696"/>
            <a:ext cx="5547360" cy="463296"/>
          </a:xfrm>
          <a:prstGeom prst="rect">
            <a:avLst/>
          </a:prstGeom>
          <a:noFill/>
          <a:ln/>
        </p:spPr>
        <p:txBody>
          <a:bodyPr wrap="square" lIns="0" tIns="0" rIns="0" bIns="0" rtlCol="0" anchor="ctr"/>
          <a:lstStyle/>
          <a:p>
            <a:pPr defTabSz="1219170"/>
            <a:r>
              <a:rPr lang="en-US" sz="1000" dirty="0">
                <a:solidFill>
                  <a:srgbClr val="555555"/>
                </a:solidFill>
                <a:latin typeface="Calibri" pitchFamily="34" charset="0"/>
                <a:ea typeface="Calibri" pitchFamily="34" charset="-122"/>
                <a:cs typeface="Calibri" pitchFamily="34" charset="-120"/>
              </a:rPr>
              <a:t>Hunt groups and pickup groups operate in two different ways: Hunt and ACD groups find the first available member (based on rules applied), whereas Pickup groups ring all members at the same time.</a:t>
            </a:r>
            <a:endParaRPr lang="en-US" sz="1000" dirty="0">
              <a:solidFill>
                <a:prstClr val="black"/>
              </a:solidFill>
              <a:latin typeface="Calibri" panose="020F0502020204030204"/>
            </a:endParaRPr>
          </a:p>
        </p:txBody>
      </p:sp>
      <p:graphicFrame>
        <p:nvGraphicFramePr>
          <p:cNvPr id="23" name="Table 2"/>
          <p:cNvGraphicFramePr>
            <a:graphicFrameLocks noGrp="1"/>
          </p:cNvGraphicFramePr>
          <p:nvPr>
            <p:extLst>
              <p:ext uri="{D42A27DB-BD31-4B8C-83A1-F6EECF244321}">
                <p14:modId xmlns:p14="http://schemas.microsoft.com/office/powerpoint/2010/main" val="554183303"/>
              </p:ext>
            </p:extLst>
          </p:nvPr>
        </p:nvGraphicFramePr>
        <p:xfrm>
          <a:off x="6339840" y="1441704"/>
          <a:ext cx="5364480" cy="1055286"/>
        </p:xfrm>
        <a:graphic>
          <a:graphicData uri="http://schemas.openxmlformats.org/drawingml/2006/table">
            <a:tbl>
              <a:tblPr/>
              <a:tblGrid>
                <a:gridCol w="755904">
                  <a:extLst>
                    <a:ext uri="{9D8B030D-6E8A-4147-A177-3AD203B41FA5}">
                      <a16:colId xmlns:a16="http://schemas.microsoft.com/office/drawing/2014/main" val="20000"/>
                    </a:ext>
                  </a:extLst>
                </a:gridCol>
                <a:gridCol w="97536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50976">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tblGrid>
              <a:tr h="237744">
                <a:tc>
                  <a:txBody>
                    <a:bodyPr/>
                    <a:lstStyle/>
                    <a:p>
                      <a:pPr marL="0" indent="0">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Pilot Number</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 of Members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Warning</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Hunt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7015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Hunt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569</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Main Hunt Group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Pickup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21 Pickup Groups (100-120)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Single member of group</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24" name="Text 18"/>
          <p:cNvSpPr/>
          <p:nvPr/>
        </p:nvSpPr>
        <p:spPr>
          <a:xfrm>
            <a:off x="6339840" y="2596896"/>
            <a:ext cx="5364480" cy="292608"/>
          </a:xfrm>
          <a:prstGeom prst="rect">
            <a:avLst/>
          </a:prstGeom>
          <a:noFill/>
          <a:ln/>
        </p:spPr>
        <p:txBody>
          <a:bodyPr wrap="square" lIns="0" tIns="0" rIns="0" bIns="0" rtlCol="0" anchor="ctr"/>
          <a:lstStyle/>
          <a:p>
            <a:pPr defTabSz="1219170"/>
            <a:r>
              <a:rPr lang="en-US" sz="1700" b="1" dirty="0">
                <a:solidFill>
                  <a:srgbClr val="003B5C"/>
                </a:solidFill>
                <a:latin typeface="Calibri" pitchFamily="34" charset="0"/>
                <a:ea typeface="Calibri" pitchFamily="34" charset="-122"/>
                <a:cs typeface="Calibri" pitchFamily="34" charset="-120"/>
              </a:rPr>
              <a:t>11.1  Groups with a single member</a:t>
            </a:r>
            <a:endParaRPr lang="en-US" sz="1700" dirty="0">
              <a:solidFill>
                <a:prstClr val="black"/>
              </a:solidFill>
              <a:latin typeface="Calibri" panose="020F0502020204030204"/>
            </a:endParaRPr>
          </a:p>
        </p:txBody>
      </p:sp>
      <p:graphicFrame>
        <p:nvGraphicFramePr>
          <p:cNvPr id="30" name="Table 3"/>
          <p:cNvGraphicFramePr>
            <a:graphicFrameLocks noGrp="1"/>
          </p:cNvGraphicFramePr>
          <p:nvPr>
            <p:extLst>
              <p:ext uri="{D42A27DB-BD31-4B8C-83A1-F6EECF244321}">
                <p14:modId xmlns:p14="http://schemas.microsoft.com/office/powerpoint/2010/main" val="555872482"/>
              </p:ext>
            </p:extLst>
          </p:nvPr>
        </p:nvGraphicFramePr>
        <p:xfrm>
          <a:off x="6339840" y="2941320"/>
          <a:ext cx="5364480" cy="659046"/>
        </p:xfrm>
        <a:graphic>
          <a:graphicData uri="http://schemas.openxmlformats.org/drawingml/2006/table">
            <a:tbl>
              <a:tblPr/>
              <a:tblGrid>
                <a:gridCol w="79248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853440">
                  <a:extLst>
                    <a:ext uri="{9D8B030D-6E8A-4147-A177-3AD203B41FA5}">
                      <a16:colId xmlns:a16="http://schemas.microsoft.com/office/drawing/2014/main" val="20002"/>
                    </a:ext>
                  </a:extLst>
                </a:gridCol>
                <a:gridCol w="97536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16992">
                <a:tc>
                  <a:txBody>
                    <a:bodyPr/>
                    <a:lstStyle/>
                    <a:p>
                      <a:pPr marL="0" indent="0">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Type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dirty="0">
                          <a:solidFill>
                            <a:srgbClr val="FFFFFF"/>
                          </a:solidFill>
                          <a:latin typeface="Calibri" pitchFamily="34" charset="0"/>
                          <a:ea typeface="Calibri" pitchFamily="34" charset="-122"/>
                          <a:cs typeface="Calibri" pitchFamily="34" charset="-120"/>
                        </a:rPr>
                        <a:t>Member DN</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Member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316992">
                <a:tc>
                  <a:txBody>
                    <a:bodyPr/>
                    <a:lstStyle/>
                    <a:p>
                      <a:pPr marL="0" indent="0">
                        <a:buNone/>
                      </a:pPr>
                      <a:r>
                        <a:rPr lang="en-US" sz="900">
                          <a:solidFill>
                            <a:srgbClr val="222222"/>
                          </a:solidFill>
                          <a:latin typeface="Calibri" pitchFamily="34" charset="0"/>
                          <a:ea typeface="Calibri" pitchFamily="34" charset="-122"/>
                          <a:cs typeface="Calibri" pitchFamily="34" charset="-120"/>
                        </a:rPr>
                        <a:t>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21 Pickup Groups (100-120)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Pickup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Basic Phone</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26" name="Shape 19"/>
          <p:cNvSpPr/>
          <p:nvPr/>
        </p:nvSpPr>
        <p:spPr>
          <a:xfrm>
            <a:off x="6339840" y="3624072"/>
            <a:ext cx="5364480" cy="316992"/>
          </a:xfrm>
          <a:prstGeom prst="rect">
            <a:avLst/>
          </a:prstGeom>
          <a:solidFill>
            <a:srgbClr val="FFF8EC"/>
          </a:solidFill>
          <a:ln w="9525">
            <a:solidFill>
              <a:srgbClr val="FFD080"/>
            </a:solidFill>
            <a:prstDash val="solid"/>
          </a:ln>
        </p:spPr>
        <p:txBody>
          <a:bodyPr/>
          <a:lstStyle/>
          <a:p>
            <a:pPr defTabSz="1219170"/>
            <a:endParaRPr lang="en-US" sz="2400">
              <a:solidFill>
                <a:prstClr val="black"/>
              </a:solidFill>
              <a:latin typeface="Calibri" panose="020F0502020204030204"/>
            </a:endParaRPr>
          </a:p>
        </p:txBody>
      </p:sp>
      <p:sp>
        <p:nvSpPr>
          <p:cNvPr id="27" name="Text 20"/>
          <p:cNvSpPr/>
          <p:nvPr/>
        </p:nvSpPr>
        <p:spPr>
          <a:xfrm>
            <a:off x="6437376" y="3614928"/>
            <a:ext cx="5193792" cy="316992"/>
          </a:xfrm>
          <a:prstGeom prst="rect">
            <a:avLst/>
          </a:prstGeom>
          <a:noFill/>
          <a:ln/>
        </p:spPr>
        <p:txBody>
          <a:bodyPr wrap="square" lIns="0" tIns="0" rIns="0" bIns="0" rtlCol="0" anchor="ctr"/>
          <a:lstStyle/>
          <a:p>
            <a:pPr defTabSz="1219170"/>
            <a:r>
              <a:rPr lang="en-US" sz="800" dirty="0">
                <a:solidFill>
                  <a:srgbClr val="E07B00"/>
                </a:solidFill>
                <a:latin typeface="Calibri" pitchFamily="34" charset="0"/>
                <a:ea typeface="Calibri" pitchFamily="34" charset="-122"/>
                <a:cs typeface="Calibri" pitchFamily="34" charset="-120"/>
              </a:rPr>
              <a:t>⚠  Pickup groups with a single member are redundant – Hunt groups with a single member may be used for diverting non-geographic or other external numbers and should be reviewed.</a:t>
            </a:r>
            <a:endParaRPr lang="en-US" sz="800" dirty="0">
              <a:solidFill>
                <a:prstClr val="black"/>
              </a:solidFill>
              <a:latin typeface="Calibri" panose="020F0502020204030204"/>
            </a:endParaRPr>
          </a:p>
        </p:txBody>
      </p:sp>
      <p:sp>
        <p:nvSpPr>
          <p:cNvPr id="28" name="Text 21"/>
          <p:cNvSpPr/>
          <p:nvPr/>
        </p:nvSpPr>
        <p:spPr>
          <a:xfrm>
            <a:off x="6339840" y="3998976"/>
            <a:ext cx="5364480" cy="316992"/>
          </a:xfrm>
          <a:prstGeom prst="rect">
            <a:avLst/>
          </a:prstGeom>
          <a:noFill/>
          <a:ln/>
        </p:spPr>
        <p:txBody>
          <a:bodyPr wrap="square" lIns="0" tIns="0" rIns="0" bIns="0" rtlCol="0" anchor="ctr"/>
          <a:lstStyle/>
          <a:p>
            <a:pPr defTabSz="1219170"/>
            <a:r>
              <a:rPr lang="en-US" sz="1700" b="1" dirty="0">
                <a:solidFill>
                  <a:srgbClr val="253659"/>
                </a:solidFill>
                <a:latin typeface="Calibri" pitchFamily="34" charset="0"/>
                <a:ea typeface="Calibri" pitchFamily="34" charset="-122"/>
                <a:cs typeface="Calibri" pitchFamily="34" charset="-120"/>
              </a:rPr>
              <a:t>12.  </a:t>
            </a:r>
            <a:r>
              <a:rPr lang="en-US" sz="1700" b="1" dirty="0">
                <a:solidFill>
                  <a:srgbClr val="003B5C"/>
                </a:solidFill>
                <a:latin typeface="Calibri" pitchFamily="34" charset="0"/>
                <a:ea typeface="Calibri" pitchFamily="34" charset="-122"/>
                <a:cs typeface="Calibri" pitchFamily="34" charset="-120"/>
              </a:rPr>
              <a:t>Location Information</a:t>
            </a:r>
            <a:endParaRPr lang="en-US" sz="1700" b="1" dirty="0">
              <a:solidFill>
                <a:prstClr val="black"/>
              </a:solidFill>
              <a:latin typeface="Calibri" panose="020F0502020204030204"/>
            </a:endParaRPr>
          </a:p>
        </p:txBody>
      </p:sp>
      <p:sp>
        <p:nvSpPr>
          <p:cNvPr id="29" name="Text 22"/>
          <p:cNvSpPr/>
          <p:nvPr/>
        </p:nvSpPr>
        <p:spPr>
          <a:xfrm>
            <a:off x="6339840" y="4291584"/>
            <a:ext cx="5364480" cy="463296"/>
          </a:xfrm>
          <a:prstGeom prst="rect">
            <a:avLst/>
          </a:prstGeom>
          <a:noFill/>
          <a:ln/>
        </p:spPr>
        <p:txBody>
          <a:bodyPr wrap="square" lIns="0" tIns="0" rIns="0" bIns="0" rtlCol="0" anchor="ctr"/>
          <a:lstStyle/>
          <a:p>
            <a:pPr defTabSz="1219170"/>
            <a:r>
              <a:rPr lang="en-US" sz="1000">
                <a:solidFill>
                  <a:srgbClr val="555555"/>
                </a:solidFill>
                <a:latin typeface="Calibri" pitchFamily="34" charset="0"/>
                <a:ea typeface="Calibri" pitchFamily="34" charset="-122"/>
                <a:cs typeface="Calibri" pitchFamily="34" charset="-120"/>
              </a:rPr>
              <a:t>Many systems provide a centralised call-control, with gateways to extend to remote offices. Detailed below is a summary of any location or remote users discovered.</a:t>
            </a:r>
            <a:endParaRPr lang="en-US" sz="1000">
              <a:solidFill>
                <a:prstClr val="black"/>
              </a:solidFill>
              <a:latin typeface="Calibri" panose="020F0502020204030204"/>
            </a:endParaRPr>
          </a:p>
        </p:txBody>
      </p:sp>
      <p:graphicFrame>
        <p:nvGraphicFramePr>
          <p:cNvPr id="32" name="Table 4"/>
          <p:cNvGraphicFramePr>
            <a:graphicFrameLocks noGrp="1"/>
          </p:cNvGraphicFramePr>
          <p:nvPr>
            <p:extLst>
              <p:ext uri="{D42A27DB-BD31-4B8C-83A1-F6EECF244321}">
                <p14:modId xmlns:p14="http://schemas.microsoft.com/office/powerpoint/2010/main" val="150780206"/>
              </p:ext>
            </p:extLst>
          </p:nvPr>
        </p:nvGraphicFramePr>
        <p:xfrm>
          <a:off x="6339840" y="4690909"/>
          <a:ext cx="2584704" cy="1763005"/>
        </p:xfrm>
        <a:graphic>
          <a:graphicData uri="http://schemas.openxmlformats.org/drawingml/2006/table">
            <a:tbl>
              <a:tblPr/>
              <a:tblGrid>
                <a:gridCol w="512064">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487680">
                  <a:extLst>
                    <a:ext uri="{9D8B030D-6E8A-4147-A177-3AD203B41FA5}">
                      <a16:colId xmlns:a16="http://schemas.microsoft.com/office/drawing/2014/main" val="20002"/>
                    </a:ext>
                  </a:extLst>
                </a:gridCol>
                <a:gridCol w="487680">
                  <a:extLst>
                    <a:ext uri="{9D8B030D-6E8A-4147-A177-3AD203B41FA5}">
                      <a16:colId xmlns:a16="http://schemas.microsoft.com/office/drawing/2014/main" val="20003"/>
                    </a:ext>
                  </a:extLst>
                </a:gridCol>
              </a:tblGrid>
              <a:tr h="352213">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ID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Std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Wilshire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31" name="Text 23"/>
          <p:cNvSpPr/>
          <p:nvPr/>
        </p:nvSpPr>
        <p:spPr>
          <a:xfrm>
            <a:off x="9022080" y="4681728"/>
            <a:ext cx="2682240" cy="316992"/>
          </a:xfrm>
          <a:prstGeom prst="rect">
            <a:avLst/>
          </a:prstGeom>
          <a:noFill/>
          <a:ln/>
        </p:spPr>
        <p:txBody>
          <a:bodyPr wrap="square" lIns="0" tIns="0" rIns="0" bIns="0" rtlCol="0" anchor="ctr"/>
          <a:lstStyle/>
          <a:p>
            <a:pPr defTabSz="1219170"/>
            <a:r>
              <a:rPr lang="en-US" sz="1067" b="1">
                <a:solidFill>
                  <a:srgbClr val="003B5C"/>
                </a:solidFill>
                <a:latin typeface="Calibri" pitchFamily="34" charset="0"/>
                <a:ea typeface="Calibri" pitchFamily="34" charset="-122"/>
                <a:cs typeface="Calibri" pitchFamily="34" charset="-120"/>
              </a:rPr>
              <a:t>12.1  Extension ranges by location</a:t>
            </a:r>
            <a:endParaRPr lang="en-US" sz="1067">
              <a:solidFill>
                <a:prstClr val="black"/>
              </a:solidFill>
              <a:latin typeface="Calibri" panose="020F0502020204030204"/>
            </a:endParaRPr>
          </a:p>
        </p:txBody>
      </p:sp>
      <p:graphicFrame>
        <p:nvGraphicFramePr>
          <p:cNvPr id="25" name="Table 5"/>
          <p:cNvGraphicFramePr>
            <a:graphicFrameLocks noGrp="1"/>
          </p:cNvGraphicFramePr>
          <p:nvPr/>
        </p:nvGraphicFramePr>
        <p:xfrm>
          <a:off x="9022080" y="5023104"/>
          <a:ext cx="2682240" cy="1431205"/>
        </p:xfrm>
        <a:graphic>
          <a:graphicData uri="http://schemas.openxmlformats.org/drawingml/2006/table">
            <a:tbl>
              <a:tblPr/>
              <a:tblGrid>
                <a:gridCol w="560832">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536448">
                  <a:extLst>
                    <a:ext uri="{9D8B030D-6E8A-4147-A177-3AD203B41FA5}">
                      <a16:colId xmlns:a16="http://schemas.microsoft.com/office/drawing/2014/main" val="20002"/>
                    </a:ext>
                  </a:extLst>
                </a:gridCol>
                <a:gridCol w="536448">
                  <a:extLst>
                    <a:ext uri="{9D8B030D-6E8A-4147-A177-3AD203B41FA5}">
                      <a16:colId xmlns:a16="http://schemas.microsoft.com/office/drawing/2014/main" val="20003"/>
                    </a:ext>
                  </a:extLst>
                </a:gridCol>
                <a:gridCol w="536448">
                  <a:extLst>
                    <a:ext uri="{9D8B030D-6E8A-4147-A177-3AD203B41FA5}">
                      <a16:colId xmlns:a16="http://schemas.microsoft.com/office/drawing/2014/main" val="20004"/>
                    </a:ext>
                  </a:extLst>
                </a:gridCol>
              </a:tblGrid>
              <a:tr h="344085">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Extn prefix</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 in range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Start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End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2202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2299</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2401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2496</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28**</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2800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377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35" name="TrunkTitle">
            <a:extLst>
              <a:ext uri="{FF2B5EF4-FFF2-40B4-BE49-F238E27FC236}">
                <a16:creationId xmlns:a16="http://schemas.microsoft.com/office/drawing/2014/main" id="{904153B8-0CC4-1577-9034-8077929B7E09}"/>
              </a:ext>
            </a:extLst>
          </p:cNvPr>
          <p:cNvSpPr/>
          <p:nvPr/>
        </p:nvSpPr>
        <p:spPr>
          <a:xfrm>
            <a:off x="341376" y="4861218"/>
            <a:ext cx="5608320" cy="40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B5C"/>
                </a:solidFill>
                <a:effectLst/>
                <a:uLnTx/>
                <a:uFillTx/>
                <a:latin typeface="Calibri"/>
                <a:ea typeface="+mn-ea"/>
                <a:cs typeface="+mn-cs"/>
              </a:rPr>
              <a:t>10.1  Trunks (SIP)</a:t>
            </a:r>
          </a:p>
        </p:txBody>
      </p:sp>
      <p:graphicFrame>
        <p:nvGraphicFramePr>
          <p:cNvPr id="36" name="TrunkTbl">
            <a:extLst>
              <a:ext uri="{FF2B5EF4-FFF2-40B4-BE49-F238E27FC236}">
                <a16:creationId xmlns:a16="http://schemas.microsoft.com/office/drawing/2014/main" id="{4146412C-F10A-0A82-0924-8AE58EF18C5B}"/>
              </a:ext>
            </a:extLst>
          </p:cNvPr>
          <p:cNvGraphicFramePr>
            <a:graphicFrameLocks noGrp="1"/>
          </p:cNvGraphicFramePr>
          <p:nvPr>
            <p:extLst>
              <p:ext uri="{D42A27DB-BD31-4B8C-83A1-F6EECF244321}">
                <p14:modId xmlns:p14="http://schemas.microsoft.com/office/powerpoint/2010/main" val="1049505439"/>
              </p:ext>
            </p:extLst>
          </p:nvPr>
        </p:nvGraphicFramePr>
        <p:xfrm>
          <a:off x="341376" y="5298738"/>
          <a:ext cx="5608320" cy="1049576"/>
        </p:xfrm>
        <a:graphic>
          <a:graphicData uri="http://schemas.openxmlformats.org/drawingml/2006/table">
            <a:tbl>
              <a:tblPr/>
              <a:tblGrid>
                <a:gridCol w="920496">
                  <a:extLst>
                    <a:ext uri="{9D8B030D-6E8A-4147-A177-3AD203B41FA5}">
                      <a16:colId xmlns:a16="http://schemas.microsoft.com/office/drawing/2014/main" val="20000"/>
                    </a:ext>
                  </a:extLst>
                </a:gridCol>
                <a:gridCol w="1389888">
                  <a:extLst>
                    <a:ext uri="{9D8B030D-6E8A-4147-A177-3AD203B41FA5}">
                      <a16:colId xmlns:a16="http://schemas.microsoft.com/office/drawing/2014/main" val="20001"/>
                    </a:ext>
                  </a:extLst>
                </a:gridCol>
                <a:gridCol w="1773936">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2300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b="1" dirty="0">
                          <a:solidFill>
                            <a:srgbClr val="FFFFFF"/>
                          </a:solidFill>
                          <a:latin typeface="Calibri" pitchFamily="34" charset="0"/>
                          <a:ea typeface="Calibri" pitchFamily="34" charset="-122"/>
                          <a:cs typeface="Calibri" pitchFamily="34" charset="-120"/>
                        </a:rPr>
                        <a:t>Trunk Group</a:t>
                      </a:r>
                      <a:endParaRPr lang="en-US" sz="900" dirty="0">
                        <a:latin typeface="Calibri" charset="0"/>
                        <a:ea typeface="Calibri" charset="0"/>
                        <a:cs typeface="Calibri" charset="0"/>
                      </a:endParaRP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Device Pool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Description</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CSS / Type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40000"/>
                  </a:ext>
                </a:extLst>
              </a:tr>
              <a:tr h="200000">
                <a:tc>
                  <a:txBody>
                    <a:bodyPr/>
                    <a:lstStyle/>
                    <a:p>
                      <a:pPr marL="0" indent="0">
                        <a:buNone/>
                      </a:pPr>
                      <a:r>
                        <a:rPr lang="en-US" sz="900">
                          <a:solidFill>
                            <a:srgbClr val="222222"/>
                          </a:solidFill>
                          <a:latin typeface="Calibri"/>
                        </a:rPr>
                        <a:t>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INFORMACAST_DP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dirty="0" err="1">
                          <a:solidFill>
                            <a:srgbClr val="222222"/>
                          </a:solidFill>
                          <a:latin typeface="Calibri"/>
                        </a:rPr>
                        <a:t>InformaCast</a:t>
                      </a:r>
                      <a:r>
                        <a:rPr lang="en-US" sz="900" dirty="0">
                          <a:solidFill>
                            <a:srgbClr val="222222"/>
                          </a:solidFill>
                          <a:latin typeface="Calibri"/>
                        </a:rPr>
                        <a:t> #1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40001"/>
                  </a:ext>
                </a:extLst>
              </a:tr>
              <a:tr h="200000">
                <a:tc>
                  <a:txBody>
                    <a:bodyPr/>
                    <a:lstStyle/>
                    <a:p>
                      <a:pPr marL="0" indent="0">
                        <a:buNone/>
                      </a:pPr>
                      <a:r>
                        <a:rPr lang="en-US" sz="900">
                          <a:solidFill>
                            <a:srgbClr val="222222"/>
                          </a:solidFill>
                          <a:latin typeface="Calibri"/>
                        </a:rPr>
                        <a:t>2</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INFORMACAST_DP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dirty="0" err="1">
                          <a:solidFill>
                            <a:srgbClr val="222222"/>
                          </a:solidFill>
                          <a:latin typeface="Calibri"/>
                        </a:rPr>
                        <a:t>InformaCast</a:t>
                      </a:r>
                      <a:r>
                        <a:rPr lang="en-US" sz="900" dirty="0">
                          <a:solidFill>
                            <a:srgbClr val="222222"/>
                          </a:solidFill>
                          <a:latin typeface="Calibri"/>
                        </a:rPr>
                        <a:t> #2</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40002"/>
                  </a:ext>
                </a:extLst>
              </a:tr>
              <a:tr h="200000">
                <a:tc>
                  <a:txBody>
                    <a:bodyPr/>
                    <a:lstStyle/>
                    <a:p>
                      <a:pPr marL="0" indent="0">
                        <a:buNone/>
                      </a:pPr>
                      <a:r>
                        <a:rPr lang="en-US" sz="900">
                          <a:solidFill>
                            <a:srgbClr val="222222"/>
                          </a:solidFill>
                          <a:latin typeface="Calibri"/>
                        </a:rPr>
                        <a:t>3</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Customer</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Unity Connection VM</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InHouse / 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40003"/>
                  </a:ext>
                </a:extLst>
              </a:tr>
              <a:tr h="200000">
                <a:tc>
                  <a:txBody>
                    <a:bodyPr/>
                    <a:lstStyle/>
                    <a:p>
                      <a:pPr marL="0" indent="0">
                        <a:buNone/>
                      </a:pPr>
                      <a:r>
                        <a:rPr lang="en-US" sz="900">
                          <a:solidFill>
                            <a:srgbClr val="222222"/>
                          </a:solidFill>
                          <a:latin typeface="Calibri"/>
                        </a:rPr>
                        <a:t>4</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Voicemail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Exchange Unified Messaging</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dirty="0" err="1">
                          <a:solidFill>
                            <a:srgbClr val="222222"/>
                          </a:solidFill>
                          <a:latin typeface="Calibri"/>
                        </a:rPr>
                        <a:t>ExchangeUM</a:t>
                      </a:r>
                      <a:r>
                        <a:rPr lang="en-US" sz="900" dirty="0">
                          <a:solidFill>
                            <a:srgbClr val="222222"/>
                          </a:solidFill>
                          <a:latin typeface="Calibri"/>
                        </a:rPr>
                        <a:t> / 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4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a:extLst>
            <a:ext uri="{FF2B5EF4-FFF2-40B4-BE49-F238E27FC236}">
              <a16:creationId xmlns:a16="http://schemas.microsoft.com/office/drawing/2014/main" id="{70E7B471-288A-C069-BE21-E6F05144AF7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DDD5B59-D028-65E8-503E-6817CB196736}"/>
              </a:ext>
            </a:extLst>
          </p:cNvPr>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a:extLst>
              <a:ext uri="{FF2B5EF4-FFF2-40B4-BE49-F238E27FC236}">
                <a16:creationId xmlns:a16="http://schemas.microsoft.com/office/drawing/2014/main" id="{679DBFC9-159C-DAEF-248D-380F74EB8379}"/>
              </a:ext>
            </a:extLst>
          </p:cNvPr>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a:extLst>
              <a:ext uri="{FF2B5EF4-FFF2-40B4-BE49-F238E27FC236}">
                <a16:creationId xmlns:a16="http://schemas.microsoft.com/office/drawing/2014/main" id="{572593CB-45C4-2842-AFBA-D75370D673C0}"/>
              </a:ext>
            </a:extLst>
          </p:cNvPr>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a:extLst>
              <a:ext uri="{FF2B5EF4-FFF2-40B4-BE49-F238E27FC236}">
                <a16:creationId xmlns:a16="http://schemas.microsoft.com/office/drawing/2014/main" id="{FF4294AB-B00E-9007-F51B-07B922838B46}"/>
              </a:ext>
            </a:extLst>
          </p:cNvPr>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a:extLst>
              <a:ext uri="{FF2B5EF4-FFF2-40B4-BE49-F238E27FC236}">
                <a16:creationId xmlns:a16="http://schemas.microsoft.com/office/drawing/2014/main" id="{665E8139-97E7-6B88-01DB-04CC4812006B}"/>
              </a:ext>
            </a:extLst>
          </p:cNvPr>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a:extLst>
              <a:ext uri="{FF2B5EF4-FFF2-40B4-BE49-F238E27FC236}">
                <a16:creationId xmlns:a16="http://schemas.microsoft.com/office/drawing/2014/main" id="{ABD102B7-F04A-96EE-74F5-AE6B1231B080}"/>
              </a:ext>
            </a:extLst>
          </p:cNvPr>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a:extLst>
              <a:ext uri="{FF2B5EF4-FFF2-40B4-BE49-F238E27FC236}">
                <a16:creationId xmlns:a16="http://schemas.microsoft.com/office/drawing/2014/main" id="{EA4E4998-36CB-5088-ED4A-6AB32B14B1EF}"/>
              </a:ext>
            </a:extLst>
          </p:cNvPr>
          <p:cNvSpPr/>
          <p:nvPr/>
        </p:nvSpPr>
        <p:spPr>
          <a:xfrm>
            <a:off x="0" y="0"/>
            <a:ext cx="12192000" cy="60960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0" name="Text 8">
            <a:extLst>
              <a:ext uri="{FF2B5EF4-FFF2-40B4-BE49-F238E27FC236}">
                <a16:creationId xmlns:a16="http://schemas.microsoft.com/office/drawing/2014/main" id="{022B3AFC-970F-4175-01FA-E0B860E6B855}"/>
              </a:ext>
            </a:extLst>
          </p:cNvPr>
          <p:cNvSpPr/>
          <p:nvPr/>
        </p:nvSpPr>
        <p:spPr>
          <a:xfrm>
            <a:off x="365760" y="0"/>
            <a:ext cx="8534400" cy="609600"/>
          </a:xfrm>
          <a:prstGeom prst="rect">
            <a:avLst/>
          </a:prstGeom>
          <a:noFill/>
          <a:ln/>
        </p:spPr>
        <p:txBody>
          <a:bodyPr wrap="square" lIns="0" tIns="0" rIns="0" bIns="0" rtlCol="0" anchor="ctr"/>
          <a:lstStyle/>
          <a:p>
            <a:pPr defTabSz="1219170"/>
            <a:r>
              <a:rPr lang="en-US" sz="1600">
                <a:solidFill>
                  <a:srgbClr val="FFFFFF"/>
                </a:solidFill>
                <a:latin typeface="Calibri" pitchFamily="34" charset="0"/>
                <a:ea typeface="Calibri" pitchFamily="34" charset="-122"/>
                <a:cs typeface="Calibri" pitchFamily="34" charset="-120"/>
              </a:rPr>
              <a:t>Data Extraction Tool  |  Trunks, Call Flows &amp; Location Information</a:t>
            </a:r>
            <a:endParaRPr lang="en-US" sz="1600">
              <a:solidFill>
                <a:prstClr val="black"/>
              </a:solidFill>
              <a:latin typeface="Calibri" panose="020F0502020204030204"/>
            </a:endParaRPr>
          </a:p>
        </p:txBody>
      </p:sp>
      <p:sp>
        <p:nvSpPr>
          <p:cNvPr id="11" name="Text 9">
            <a:extLst>
              <a:ext uri="{FF2B5EF4-FFF2-40B4-BE49-F238E27FC236}">
                <a16:creationId xmlns:a16="http://schemas.microsoft.com/office/drawing/2014/main" id="{0690D6FF-5FB6-D811-1E2E-AE4B01EC91A2}"/>
              </a:ext>
            </a:extLst>
          </p:cNvPr>
          <p:cNvSpPr/>
          <p:nvPr/>
        </p:nvSpPr>
        <p:spPr>
          <a:xfrm>
            <a:off x="9144000" y="0"/>
            <a:ext cx="2804160" cy="60960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2" name="Shape 10">
            <a:extLst>
              <a:ext uri="{FF2B5EF4-FFF2-40B4-BE49-F238E27FC236}">
                <a16:creationId xmlns:a16="http://schemas.microsoft.com/office/drawing/2014/main" id="{D826E8B0-4235-4054-82F1-7D4E28DB5B26}"/>
              </a:ext>
            </a:extLst>
          </p:cNvPr>
          <p:cNvSpPr/>
          <p:nvPr/>
        </p:nvSpPr>
        <p:spPr>
          <a:xfrm>
            <a:off x="6156960" y="670560"/>
            <a:ext cx="36576" cy="5852160"/>
          </a:xfrm>
          <a:prstGeom prst="rect">
            <a:avLst/>
          </a:prstGeom>
          <a:solidFill>
            <a:srgbClr val="C8D8E8"/>
          </a:solidFill>
          <a:ln w="12700">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13" name="Shape 11">
            <a:extLst>
              <a:ext uri="{FF2B5EF4-FFF2-40B4-BE49-F238E27FC236}">
                <a16:creationId xmlns:a16="http://schemas.microsoft.com/office/drawing/2014/main" id="{CAE0255A-C05A-2DF8-B954-304DE55FD502}"/>
              </a:ext>
            </a:extLst>
          </p:cNvPr>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a:extLst>
              <a:ext uri="{FF2B5EF4-FFF2-40B4-BE49-F238E27FC236}">
                <a16:creationId xmlns:a16="http://schemas.microsoft.com/office/drawing/2014/main" id="{51E725E9-FB19-B989-9690-3D5FDB1F42E8}"/>
              </a:ext>
            </a:extLst>
          </p:cNvPr>
          <p:cNvSpPr/>
          <p:nvPr/>
        </p:nvSpPr>
        <p:spPr>
          <a:xfrm>
            <a:off x="365760" y="6498336"/>
            <a:ext cx="103632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15" name="Text 13">
            <a:extLst>
              <a:ext uri="{FF2B5EF4-FFF2-40B4-BE49-F238E27FC236}">
                <a16:creationId xmlns:a16="http://schemas.microsoft.com/office/drawing/2014/main" id="{6091E833-68CF-1A66-DBFC-A3A072C68F73}"/>
              </a:ext>
            </a:extLst>
          </p:cNvPr>
          <p:cNvSpPr/>
          <p:nvPr/>
        </p:nvSpPr>
        <p:spPr>
          <a:xfrm>
            <a:off x="11704320" y="6498336"/>
            <a:ext cx="36576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46</a:t>
            </a:r>
            <a:endParaRPr lang="en-US" sz="933">
              <a:solidFill>
                <a:prstClr val="black"/>
              </a:solidFill>
              <a:latin typeface="Calibri" panose="020F0502020204030204"/>
            </a:endParaRPr>
          </a:p>
        </p:txBody>
      </p:sp>
      <p:sp>
        <p:nvSpPr>
          <p:cNvPr id="21" name="Text 16">
            <a:extLst>
              <a:ext uri="{FF2B5EF4-FFF2-40B4-BE49-F238E27FC236}">
                <a16:creationId xmlns:a16="http://schemas.microsoft.com/office/drawing/2014/main" id="{2D96849B-1FA1-0FCF-EFF4-9365D0EB7326}"/>
              </a:ext>
            </a:extLst>
          </p:cNvPr>
          <p:cNvSpPr/>
          <p:nvPr/>
        </p:nvSpPr>
        <p:spPr>
          <a:xfrm>
            <a:off x="243840" y="728472"/>
            <a:ext cx="5547360" cy="365760"/>
          </a:xfrm>
          <a:prstGeom prst="rect">
            <a:avLst/>
          </a:prstGeom>
          <a:noFill/>
          <a:ln/>
        </p:spPr>
        <p:txBody>
          <a:bodyPr wrap="square" lIns="0" tIns="0" rIns="0" bIns="0" rtlCol="0" anchor="ctr"/>
          <a:lstStyle/>
          <a:p>
            <a:pPr defTabSz="1219170"/>
            <a:r>
              <a:rPr lang="en-US" sz="1700" b="1" dirty="0">
                <a:solidFill>
                  <a:srgbClr val="253659"/>
                </a:solidFill>
                <a:latin typeface="Calibri" pitchFamily="34" charset="0"/>
                <a:ea typeface="Calibri" pitchFamily="34" charset="-122"/>
                <a:cs typeface="Calibri" pitchFamily="34" charset="-120"/>
              </a:rPr>
              <a:t>11.  </a:t>
            </a:r>
            <a:r>
              <a:rPr lang="en-US" sz="1700" b="1" dirty="0">
                <a:solidFill>
                  <a:srgbClr val="003B5C"/>
                </a:solidFill>
                <a:latin typeface="Calibri" pitchFamily="34" charset="0"/>
                <a:ea typeface="Calibri" pitchFamily="34" charset="-122"/>
                <a:cs typeface="Calibri" pitchFamily="34" charset="-120"/>
              </a:rPr>
              <a:t>Call Flows, Routing &amp; Groups</a:t>
            </a:r>
            <a:endParaRPr lang="en-US" sz="1700" b="1" dirty="0">
              <a:solidFill>
                <a:prstClr val="black"/>
              </a:solidFill>
              <a:latin typeface="Calibri" panose="020F0502020204030204"/>
            </a:endParaRPr>
          </a:p>
        </p:txBody>
      </p:sp>
      <p:sp>
        <p:nvSpPr>
          <p:cNvPr id="22" name="Text 17">
            <a:extLst>
              <a:ext uri="{FF2B5EF4-FFF2-40B4-BE49-F238E27FC236}">
                <a16:creationId xmlns:a16="http://schemas.microsoft.com/office/drawing/2014/main" id="{29ED41C0-3E78-69C6-DAE5-3DEA138E606F}"/>
              </a:ext>
            </a:extLst>
          </p:cNvPr>
          <p:cNvSpPr/>
          <p:nvPr/>
        </p:nvSpPr>
        <p:spPr>
          <a:xfrm>
            <a:off x="243840" y="1018032"/>
            <a:ext cx="5547360" cy="463296"/>
          </a:xfrm>
          <a:prstGeom prst="rect">
            <a:avLst/>
          </a:prstGeom>
          <a:noFill/>
          <a:ln/>
        </p:spPr>
        <p:txBody>
          <a:bodyPr wrap="square" lIns="0" tIns="0" rIns="0" bIns="0" rtlCol="0" anchor="ctr"/>
          <a:lstStyle/>
          <a:p>
            <a:pPr defTabSz="1219170"/>
            <a:r>
              <a:rPr lang="en-US" sz="1000" dirty="0">
                <a:solidFill>
                  <a:srgbClr val="555555"/>
                </a:solidFill>
                <a:latin typeface="Calibri" pitchFamily="34" charset="0"/>
                <a:ea typeface="Calibri" pitchFamily="34" charset="-122"/>
                <a:cs typeface="Calibri" pitchFamily="34" charset="-120"/>
              </a:rPr>
              <a:t>Hunt groups and pickup groups operate in two different ways: Hunt and ACD groups find the first available member (based on rules applied), whereas Pickup groups ring all members at the same time.</a:t>
            </a:r>
            <a:endParaRPr lang="en-US" sz="1000" dirty="0">
              <a:solidFill>
                <a:prstClr val="black"/>
              </a:solidFill>
              <a:latin typeface="Calibri" panose="020F0502020204030204"/>
            </a:endParaRPr>
          </a:p>
        </p:txBody>
      </p:sp>
      <p:graphicFrame>
        <p:nvGraphicFramePr>
          <p:cNvPr id="23" name="Table 2">
            <a:extLst>
              <a:ext uri="{FF2B5EF4-FFF2-40B4-BE49-F238E27FC236}">
                <a16:creationId xmlns:a16="http://schemas.microsoft.com/office/drawing/2014/main" id="{46F523B8-ED12-4889-74EF-3A904BB43589}"/>
              </a:ext>
            </a:extLst>
          </p:cNvPr>
          <p:cNvGraphicFramePr>
            <a:graphicFrameLocks noGrp="1"/>
          </p:cNvGraphicFramePr>
          <p:nvPr>
            <p:extLst>
              <p:ext uri="{D42A27DB-BD31-4B8C-83A1-F6EECF244321}">
                <p14:modId xmlns:p14="http://schemas.microsoft.com/office/powerpoint/2010/main" val="1762002521"/>
              </p:ext>
            </p:extLst>
          </p:nvPr>
        </p:nvGraphicFramePr>
        <p:xfrm>
          <a:off x="282655" y="1475232"/>
          <a:ext cx="5386625" cy="4874778"/>
        </p:xfrm>
        <a:graphic>
          <a:graphicData uri="http://schemas.openxmlformats.org/drawingml/2006/table">
            <a:tbl>
              <a:tblPr/>
              <a:tblGrid>
                <a:gridCol w="725678">
                  <a:extLst>
                    <a:ext uri="{9D8B030D-6E8A-4147-A177-3AD203B41FA5}">
                      <a16:colId xmlns:a16="http://schemas.microsoft.com/office/drawing/2014/main" val="20000"/>
                    </a:ext>
                  </a:extLst>
                </a:gridCol>
                <a:gridCol w="986444">
                  <a:extLst>
                    <a:ext uri="{9D8B030D-6E8A-4147-A177-3AD203B41FA5}">
                      <a16:colId xmlns:a16="http://schemas.microsoft.com/office/drawing/2014/main" val="20001"/>
                    </a:ext>
                  </a:extLst>
                </a:gridCol>
                <a:gridCol w="1233055">
                  <a:extLst>
                    <a:ext uri="{9D8B030D-6E8A-4147-A177-3AD203B41FA5}">
                      <a16:colId xmlns:a16="http://schemas.microsoft.com/office/drawing/2014/main" val="20002"/>
                    </a:ext>
                  </a:extLst>
                </a:gridCol>
                <a:gridCol w="1123903">
                  <a:extLst>
                    <a:ext uri="{9D8B030D-6E8A-4147-A177-3AD203B41FA5}">
                      <a16:colId xmlns:a16="http://schemas.microsoft.com/office/drawing/2014/main" val="20003"/>
                    </a:ext>
                  </a:extLst>
                </a:gridCol>
                <a:gridCol w="1317545">
                  <a:extLst>
                    <a:ext uri="{9D8B030D-6E8A-4147-A177-3AD203B41FA5}">
                      <a16:colId xmlns:a16="http://schemas.microsoft.com/office/drawing/2014/main" val="20004"/>
                    </a:ext>
                  </a:extLst>
                </a:gridCol>
              </a:tblGrid>
              <a:tr h="280482">
                <a:tc>
                  <a:txBody>
                    <a:bodyPr/>
                    <a:lstStyle/>
                    <a:p>
                      <a:pPr marL="0" marR="0">
                        <a:buNone/>
                      </a:pPr>
                      <a:r>
                        <a:rPr lang="en-GB" sz="1000" b="1">
                          <a:solidFill>
                            <a:schemeClr val="bg1"/>
                          </a:solidFill>
                          <a:effectLst/>
                          <a:latin typeface="Futura PT Book"/>
                          <a:ea typeface="Helvetica Neue"/>
                          <a:cs typeface="Segoe UI" panose="020B0502040204020203" pitchFamily="34" charset="0"/>
                        </a:rPr>
                        <a:t>Category</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Pilot Number</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Name</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 of Members</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dirty="0">
                          <a:solidFill>
                            <a:schemeClr val="bg1"/>
                          </a:solidFill>
                          <a:effectLst/>
                          <a:latin typeface="Futura PT Book"/>
                          <a:ea typeface="Helvetica Neue"/>
                          <a:cs typeface="Segoe UI" panose="020B0502040204020203" pitchFamily="34" charset="0"/>
                        </a:rPr>
                        <a:t>Warning</a:t>
                      </a:r>
                      <a:endParaRPr lang="en-US" sz="1100" dirty="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Hunt</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7015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a:buNone/>
                      </a:pPr>
                      <a:endParaRPr lang="en-US" sz="1100">
                        <a:effectLst/>
                        <a:latin typeface="Futura PT Book"/>
                        <a:ea typeface="Helvetica Neue"/>
                        <a:cs typeface="Helvetica Neue"/>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32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100_None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101</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101_None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102_None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75697368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103</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103_None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59313218"/>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104_None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253162882"/>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105_None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944631929"/>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106_None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62286226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107</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107_None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52082542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108</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108_None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927277866"/>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109</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109_None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61947492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110_None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65802884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111</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111_None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28230150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112_None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99607844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113</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113_None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54717156"/>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114_None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479811539"/>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115_None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71590515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116_None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dirty="0">
                          <a:solidFill>
                            <a:srgbClr val="1481AB"/>
                          </a:solidFill>
                          <a:effectLst/>
                          <a:latin typeface="Futura PT Book"/>
                          <a:ea typeface="Helvetica Neue"/>
                          <a:cs typeface="Segoe UI" panose="020B0502040204020203" pitchFamily="34" charset="0"/>
                        </a:rPr>
                        <a:t>Empty group </a:t>
                      </a:r>
                      <a:endParaRPr lang="en-US" sz="1100" dirty="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065097550"/>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117</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117_None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47323617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118</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118_None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6917669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119</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119_None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dirty="0">
                          <a:solidFill>
                            <a:srgbClr val="1481AB"/>
                          </a:solidFill>
                          <a:effectLst/>
                          <a:latin typeface="Futura PT Book"/>
                          <a:ea typeface="Helvetica Neue"/>
                          <a:cs typeface="Segoe UI" panose="020B0502040204020203" pitchFamily="34" charset="0"/>
                        </a:rPr>
                        <a:t>Empty group </a:t>
                      </a:r>
                      <a:endParaRPr lang="en-US" sz="1100" dirty="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63495155"/>
                  </a:ext>
                </a:extLst>
              </a:tr>
            </a:tbl>
          </a:graphicData>
        </a:graphic>
      </p:graphicFrame>
      <p:graphicFrame>
        <p:nvGraphicFramePr>
          <p:cNvPr id="34" name="Table 33">
            <a:extLst>
              <a:ext uri="{FF2B5EF4-FFF2-40B4-BE49-F238E27FC236}">
                <a16:creationId xmlns:a16="http://schemas.microsoft.com/office/drawing/2014/main" id="{9D9C17FB-7543-34F7-59C1-06A5AC668054}"/>
              </a:ext>
            </a:extLst>
          </p:cNvPr>
          <p:cNvGraphicFramePr>
            <a:graphicFrameLocks noGrp="1"/>
          </p:cNvGraphicFramePr>
          <p:nvPr>
            <p:extLst>
              <p:ext uri="{D42A27DB-BD31-4B8C-83A1-F6EECF244321}">
                <p14:modId xmlns:p14="http://schemas.microsoft.com/office/powerpoint/2010/main" val="282596266"/>
              </p:ext>
            </p:extLst>
          </p:nvPr>
        </p:nvGraphicFramePr>
        <p:xfrm>
          <a:off x="6662929" y="1905191"/>
          <a:ext cx="5163310" cy="4369955"/>
        </p:xfrm>
        <a:graphic>
          <a:graphicData uri="http://schemas.openxmlformats.org/drawingml/2006/table">
            <a:tbl>
              <a:tblPr firstRow="1" firstCol="1" bandRow="1"/>
              <a:tblGrid>
                <a:gridCol w="487679">
                  <a:extLst>
                    <a:ext uri="{9D8B030D-6E8A-4147-A177-3AD203B41FA5}">
                      <a16:colId xmlns:a16="http://schemas.microsoft.com/office/drawing/2014/main" val="2695330850"/>
                    </a:ext>
                  </a:extLst>
                </a:gridCol>
                <a:gridCol w="1371600">
                  <a:extLst>
                    <a:ext uri="{9D8B030D-6E8A-4147-A177-3AD203B41FA5}">
                      <a16:colId xmlns:a16="http://schemas.microsoft.com/office/drawing/2014/main" val="2137686450"/>
                    </a:ext>
                  </a:extLst>
                </a:gridCol>
                <a:gridCol w="685800">
                  <a:extLst>
                    <a:ext uri="{9D8B030D-6E8A-4147-A177-3AD203B41FA5}">
                      <a16:colId xmlns:a16="http://schemas.microsoft.com/office/drawing/2014/main" val="2803756712"/>
                    </a:ext>
                  </a:extLst>
                </a:gridCol>
                <a:gridCol w="996696">
                  <a:extLst>
                    <a:ext uri="{9D8B030D-6E8A-4147-A177-3AD203B41FA5}">
                      <a16:colId xmlns:a16="http://schemas.microsoft.com/office/drawing/2014/main" val="2986870011"/>
                    </a:ext>
                  </a:extLst>
                </a:gridCol>
                <a:gridCol w="889560">
                  <a:extLst>
                    <a:ext uri="{9D8B030D-6E8A-4147-A177-3AD203B41FA5}">
                      <a16:colId xmlns:a16="http://schemas.microsoft.com/office/drawing/2014/main" val="2866283414"/>
                    </a:ext>
                  </a:extLst>
                </a:gridCol>
                <a:gridCol w="731975">
                  <a:extLst>
                    <a:ext uri="{9D8B030D-6E8A-4147-A177-3AD203B41FA5}">
                      <a16:colId xmlns:a16="http://schemas.microsoft.com/office/drawing/2014/main" val="1776514703"/>
                    </a:ext>
                  </a:extLst>
                </a:gridCol>
              </a:tblGrid>
              <a:tr h="203530">
                <a:tc>
                  <a:txBody>
                    <a:bodyPr/>
                    <a:lstStyle/>
                    <a:p>
                      <a:pPr marL="0" marR="0">
                        <a:buNone/>
                      </a:pPr>
                      <a:r>
                        <a:rPr lang="en-GB" sz="800" b="1">
                          <a:solidFill>
                            <a:schemeClr val="bg1"/>
                          </a:solidFill>
                          <a:effectLst/>
                          <a:latin typeface="Futura PT Book"/>
                          <a:ea typeface="Helvetica Neue"/>
                          <a:cs typeface="Segoe UI" panose="020B0502040204020203" pitchFamily="34" charset="0"/>
                        </a:rPr>
                        <a:t>Pattern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Description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CSS</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Route Partition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Called Party Transform Mask</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dirty="0">
                          <a:solidFill>
                            <a:schemeClr val="bg1"/>
                          </a:solidFill>
                          <a:effectLst/>
                          <a:latin typeface="Futura PT Book"/>
                          <a:ea typeface="Helvetica Neue"/>
                          <a:cs typeface="Segoe UI" panose="020B0502040204020203" pitchFamily="34" charset="0"/>
                        </a:rPr>
                        <a:t>Called Party Prefix </a:t>
                      </a:r>
                      <a:endParaRPr lang="en-US" sz="900" dirty="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extLst>
                  <a:ext uri="{0D108BD9-81ED-4DB2-BD59-A6C34878D82A}">
                    <a16:rowId xmlns:a16="http://schemas.microsoft.com/office/drawing/2014/main" val="871482210"/>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Campus Police auto-dial. Use 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CampusPolice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70915547"/>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 3 Auto-dial. Use 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Lot3codeblue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Lot3codeblue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47537971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Receiving auto-dial to 2495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Receiving</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2495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807714226"/>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Bookstacks to 2395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LibraryPartition</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2395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9222299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Non-emergency Sheriff Office x4005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4005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970976586"/>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Operator on 2030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Local</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2030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49695981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2639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LACC Cinema engineers on x7639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7639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190645352"/>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Foundation DID calls 2490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2490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540573030"/>
                  </a:ext>
                </a:extLst>
              </a:tr>
              <a:tr h="305295">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4012</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ex-Public Relations DID calls Main number x4000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053913310"/>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Main Fax Number DID Roll Over calls x4013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Local</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4013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07730088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4587</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NonCredit DID for FreshDesk to call 2230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2230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21831185"/>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4588</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NonCredit DID for FreshDesk to call 2234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2234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782970506"/>
                  </a:ext>
                </a:extLst>
              </a:tr>
              <a:tr h="305295">
                <a:tc>
                  <a:txBody>
                    <a:bodyPr/>
                    <a:lstStyle/>
                    <a:p>
                      <a:pPr marL="0" marR="0">
                        <a:buNone/>
                      </a:pPr>
                      <a:r>
                        <a:rPr lang="en-GB" sz="800" b="1">
                          <a:solidFill>
                            <a:srgbClr val="1481AB"/>
                          </a:solidFill>
                          <a:effectLst/>
                          <a:latin typeface="Futura PT Book"/>
                          <a:ea typeface="Helvetica Neue"/>
                          <a:cs typeface="Segoe UI" panose="020B0502040204020203" pitchFamily="34" charset="0"/>
                        </a:rPr>
                        <a:t>5222</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LACC DID calls LACC FreshCaller (323-766-6240)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913237666240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423107029"/>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7116</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Wesley`s Call Center (866-733-5924)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918667335924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19357841"/>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Sheriff DID calls 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743120816"/>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 CallAware 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INFORMACAST_ICVA-Redirect1-CA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384597825"/>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 CallAware 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INFORMACAST_ICVA-Redirect1-CA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487621676"/>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Sheriff DID calls 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671508547"/>
                  </a:ext>
                </a:extLst>
              </a:tr>
            </a:tbl>
          </a:graphicData>
        </a:graphic>
      </p:graphicFrame>
      <p:sp>
        <p:nvSpPr>
          <p:cNvPr id="39" name="TextBox 38">
            <a:extLst>
              <a:ext uri="{FF2B5EF4-FFF2-40B4-BE49-F238E27FC236}">
                <a16:creationId xmlns:a16="http://schemas.microsoft.com/office/drawing/2014/main" id="{8998662A-B2E0-EA4D-44ED-3C64FA70F29C}"/>
              </a:ext>
            </a:extLst>
          </p:cNvPr>
          <p:cNvSpPr txBox="1"/>
          <p:nvPr/>
        </p:nvSpPr>
        <p:spPr>
          <a:xfrm>
            <a:off x="6565185" y="1166634"/>
            <a:ext cx="5126943" cy="707886"/>
          </a:xfrm>
          <a:prstGeom prst="rect">
            <a:avLst/>
          </a:prstGeom>
          <a:noFill/>
        </p:spPr>
        <p:txBody>
          <a:bodyPr wrap="square">
            <a:spAutoFit/>
          </a:bodyPr>
          <a:lstStyle/>
          <a:p>
            <a:pPr eaLnBrk="0" fontAlgn="base" hangingPunct="0">
              <a:spcBef>
                <a:spcPct val="0"/>
              </a:spcBef>
              <a:spcAft>
                <a:spcPct val="0"/>
              </a:spcAft>
              <a:buSzPct val="100000"/>
            </a:pPr>
            <a:r>
              <a:rPr kumimoji="0" lang="en-GB" altLang="en-US" sz="1000" b="0" i="0" u="none" strike="noStrike" cap="none" normalizeH="0" baseline="0" dirty="0">
                <a:ln>
                  <a:noFill/>
                </a:ln>
                <a:solidFill>
                  <a:srgbClr val="002060"/>
                </a:solidFill>
                <a:effectLst/>
                <a:ea typeface="Arial Unicode MS" charset="-128"/>
                <a:cs typeface="Segoe UI" panose="020B0502040204020203" pitchFamily="34" charset="0"/>
              </a:rPr>
              <a:t>Cisco CUCM uses translation patterns to manipulate digits before forwarding calls across the voice network. A translation pattern normally requires another digit analysis attempt. Translation patterns and route patterns can be used to block patterns, but the default action is to attempt call routing.</a:t>
            </a:r>
            <a:endParaRPr kumimoji="0" lang="en-US" altLang="en-US" sz="1000" b="0" i="0" u="none" strike="noStrike" cap="none" normalizeH="0" baseline="0" dirty="0">
              <a:ln>
                <a:noFill/>
              </a:ln>
              <a:solidFill>
                <a:schemeClr val="tx1"/>
              </a:solidFill>
              <a:effectLst/>
            </a:endParaRPr>
          </a:p>
        </p:txBody>
      </p:sp>
      <p:sp>
        <p:nvSpPr>
          <p:cNvPr id="41" name="TextBox 40">
            <a:extLst>
              <a:ext uri="{FF2B5EF4-FFF2-40B4-BE49-F238E27FC236}">
                <a16:creationId xmlns:a16="http://schemas.microsoft.com/office/drawing/2014/main" id="{95682EBF-773C-66F6-E700-9F9423D5CD82}"/>
              </a:ext>
            </a:extLst>
          </p:cNvPr>
          <p:cNvSpPr txBox="1"/>
          <p:nvPr/>
        </p:nvSpPr>
        <p:spPr>
          <a:xfrm>
            <a:off x="6559296" y="879846"/>
            <a:ext cx="6099048" cy="369332"/>
          </a:xfrm>
          <a:prstGeom prst="rect">
            <a:avLst/>
          </a:prstGeom>
          <a:noFill/>
        </p:spPr>
        <p:txBody>
          <a:bodyPr wrap="square">
            <a:spAutoFit/>
          </a:bodyPr>
          <a:lstStyle/>
          <a:p>
            <a:pPr defTabSz="1219170"/>
            <a:r>
              <a:rPr lang="en-US" sz="1800" b="1" dirty="0">
                <a:solidFill>
                  <a:srgbClr val="253659"/>
                </a:solidFill>
                <a:latin typeface="Calibri" pitchFamily="34" charset="0"/>
                <a:ea typeface="Calibri" pitchFamily="34" charset="-122"/>
                <a:cs typeface="Calibri" pitchFamily="34" charset="-120"/>
              </a:rPr>
              <a:t>11.2  </a:t>
            </a:r>
            <a:r>
              <a:rPr lang="en-US" sz="1800" b="1" dirty="0">
                <a:solidFill>
                  <a:srgbClr val="003B5C"/>
                </a:solidFill>
                <a:latin typeface="Calibri" pitchFamily="34" charset="0"/>
                <a:ea typeface="Calibri" pitchFamily="34" charset="-122"/>
                <a:cs typeface="Calibri" pitchFamily="34" charset="-120"/>
              </a:rPr>
              <a:t>Translation Tables</a:t>
            </a:r>
            <a:endParaRPr lang="en-US" sz="1800" b="1" dirty="0">
              <a:solidFill>
                <a:prstClr val="black"/>
              </a:solidFill>
              <a:latin typeface="Calibri" panose="020F0502020204030204"/>
            </a:endParaRPr>
          </a:p>
        </p:txBody>
      </p:sp>
    </p:spTree>
    <p:extLst>
      <p:ext uri="{BB962C8B-B14F-4D97-AF65-F5344CB8AC3E}">
        <p14:creationId xmlns:p14="http://schemas.microsoft.com/office/powerpoint/2010/main" val="379307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a:extLst>
            <a:ext uri="{FF2B5EF4-FFF2-40B4-BE49-F238E27FC236}">
              <a16:creationId xmlns:a16="http://schemas.microsoft.com/office/drawing/2014/main" id="{470F7684-6766-8270-B225-AFE5BE8FE2A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9877024-3B8A-008D-B1EE-9E78BB0BBBDB}"/>
              </a:ext>
            </a:extLst>
          </p:cNvPr>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a:extLst>
              <a:ext uri="{FF2B5EF4-FFF2-40B4-BE49-F238E27FC236}">
                <a16:creationId xmlns:a16="http://schemas.microsoft.com/office/drawing/2014/main" id="{107AB9B7-10F0-7774-A368-586FBE60045D}"/>
              </a:ext>
            </a:extLst>
          </p:cNvPr>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5" name="Shape 3">
            <a:extLst>
              <a:ext uri="{FF2B5EF4-FFF2-40B4-BE49-F238E27FC236}">
                <a16:creationId xmlns:a16="http://schemas.microsoft.com/office/drawing/2014/main" id="{FC72A371-9943-BC26-8299-2FD04C0A5DEF}"/>
              </a:ext>
            </a:extLst>
          </p:cNvPr>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6" name="Shape 4">
            <a:extLst>
              <a:ext uri="{FF2B5EF4-FFF2-40B4-BE49-F238E27FC236}">
                <a16:creationId xmlns:a16="http://schemas.microsoft.com/office/drawing/2014/main" id="{E15A6585-8930-3DE5-69DE-2E1645F2A812}"/>
              </a:ext>
            </a:extLst>
          </p:cNvPr>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7" name="Shape 5">
            <a:extLst>
              <a:ext uri="{FF2B5EF4-FFF2-40B4-BE49-F238E27FC236}">
                <a16:creationId xmlns:a16="http://schemas.microsoft.com/office/drawing/2014/main" id="{A38AAC8D-4D6E-E0C3-628D-24AA04338585}"/>
              </a:ext>
            </a:extLst>
          </p:cNvPr>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Shape 6">
            <a:extLst>
              <a:ext uri="{FF2B5EF4-FFF2-40B4-BE49-F238E27FC236}">
                <a16:creationId xmlns:a16="http://schemas.microsoft.com/office/drawing/2014/main" id="{DBAC89B0-A428-6CB4-AA25-64E76416E6EF}"/>
              </a:ext>
            </a:extLst>
          </p:cNvPr>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Shape 7">
            <a:extLst>
              <a:ext uri="{FF2B5EF4-FFF2-40B4-BE49-F238E27FC236}">
                <a16:creationId xmlns:a16="http://schemas.microsoft.com/office/drawing/2014/main" id="{D4F2E1B5-0C59-B137-5F67-37B41CDBCC7D}"/>
              </a:ext>
            </a:extLst>
          </p:cNvPr>
          <p:cNvSpPr/>
          <p:nvPr/>
        </p:nvSpPr>
        <p:spPr>
          <a:xfrm>
            <a:off x="0" y="0"/>
            <a:ext cx="12192000" cy="609600"/>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0" name="Text 8">
            <a:extLst>
              <a:ext uri="{FF2B5EF4-FFF2-40B4-BE49-F238E27FC236}">
                <a16:creationId xmlns:a16="http://schemas.microsoft.com/office/drawing/2014/main" id="{C6958851-A1E6-DA2A-9865-2BF32F87C445}"/>
              </a:ext>
            </a:extLst>
          </p:cNvPr>
          <p:cNvSpPr/>
          <p:nvPr/>
        </p:nvSpPr>
        <p:spPr>
          <a:xfrm>
            <a:off x="365760" y="0"/>
            <a:ext cx="8534400" cy="609600"/>
          </a:xfrm>
          <a:prstGeom prst="rect">
            <a:avLst/>
          </a:prstGeom>
          <a:noFill/>
          <a:ln/>
        </p:spPr>
        <p:txBody>
          <a:bodyPr wrap="square" lIns="0" tIns="0" rIns="0" bIns="0" rtlCol="0" anchor="ctr"/>
          <a:lstStyle/>
          <a:p>
            <a:pPr defTabSz="1219170"/>
            <a:r>
              <a:rPr lang="en-US" sz="1600">
                <a:solidFill>
                  <a:srgbClr val="FFFFFF"/>
                </a:solidFill>
                <a:latin typeface="Calibri" pitchFamily="34" charset="0"/>
                <a:ea typeface="Calibri" pitchFamily="34" charset="-122"/>
                <a:cs typeface="Calibri" pitchFamily="34" charset="-120"/>
              </a:rPr>
              <a:t>Data Extraction Tool  |  Trunks, Call Flows &amp; Location Information</a:t>
            </a:r>
            <a:endParaRPr lang="en-US" sz="1600">
              <a:solidFill>
                <a:prstClr val="black"/>
              </a:solidFill>
              <a:latin typeface="Calibri" panose="020F0502020204030204"/>
            </a:endParaRPr>
          </a:p>
        </p:txBody>
      </p:sp>
      <p:sp>
        <p:nvSpPr>
          <p:cNvPr id="11" name="Text 9">
            <a:extLst>
              <a:ext uri="{FF2B5EF4-FFF2-40B4-BE49-F238E27FC236}">
                <a16:creationId xmlns:a16="http://schemas.microsoft.com/office/drawing/2014/main" id="{E6A59DDA-F318-BA1C-FBEB-AD4B9438CDEA}"/>
              </a:ext>
            </a:extLst>
          </p:cNvPr>
          <p:cNvSpPr/>
          <p:nvPr/>
        </p:nvSpPr>
        <p:spPr>
          <a:xfrm>
            <a:off x="9144000" y="0"/>
            <a:ext cx="2804160" cy="609600"/>
          </a:xfrm>
          <a:prstGeom prst="rect">
            <a:avLst/>
          </a:prstGeom>
          <a:noFill/>
          <a:ln/>
        </p:spPr>
        <p:txBody>
          <a:bodyPr wrap="square" lIns="0" tIns="0" rIns="0" bIns="0" rtlCol="0" anchor="ctr"/>
          <a:lstStyle/>
          <a:p>
            <a:pPr algn="r" defTabSz="1219170"/>
            <a:r>
              <a:rPr lang="en-US" sz="1467" b="1">
                <a:solidFill>
                  <a:srgbClr val="FFFFFF"/>
                </a:solidFill>
                <a:latin typeface="Calibri" pitchFamily="34" charset="0"/>
                <a:ea typeface="Calibri" pitchFamily="34" charset="-122"/>
                <a:cs typeface="Calibri" pitchFamily="34" charset="-120"/>
              </a:rPr>
              <a:t>PACKET</a:t>
            </a:r>
            <a:r>
              <a:rPr lang="en-US" sz="1467" b="1">
                <a:solidFill>
                  <a:srgbClr val="3DAB6E"/>
                </a:solidFill>
                <a:latin typeface="Calibri" pitchFamily="34" charset="0"/>
                <a:ea typeface="Calibri" pitchFamily="34" charset="-122"/>
                <a:cs typeface="Calibri" pitchFamily="34" charset="-120"/>
              </a:rPr>
              <a:t>FUSION</a:t>
            </a:r>
            <a:endParaRPr lang="en-US" sz="1467">
              <a:solidFill>
                <a:prstClr val="black"/>
              </a:solidFill>
              <a:latin typeface="Calibri" panose="020F0502020204030204"/>
            </a:endParaRPr>
          </a:p>
        </p:txBody>
      </p:sp>
      <p:sp>
        <p:nvSpPr>
          <p:cNvPr id="12" name="Shape 10">
            <a:extLst>
              <a:ext uri="{FF2B5EF4-FFF2-40B4-BE49-F238E27FC236}">
                <a16:creationId xmlns:a16="http://schemas.microsoft.com/office/drawing/2014/main" id="{BA9AD135-52A9-D167-6C7E-A732D1916BDB}"/>
              </a:ext>
            </a:extLst>
          </p:cNvPr>
          <p:cNvSpPr/>
          <p:nvPr/>
        </p:nvSpPr>
        <p:spPr>
          <a:xfrm>
            <a:off x="6156960" y="670560"/>
            <a:ext cx="36576" cy="5852160"/>
          </a:xfrm>
          <a:prstGeom prst="rect">
            <a:avLst/>
          </a:prstGeom>
          <a:solidFill>
            <a:srgbClr val="C8D8E8"/>
          </a:solidFill>
          <a:ln w="12700">
            <a:solidFill>
              <a:srgbClr val="C8D8E8"/>
            </a:solidFill>
            <a:prstDash val="solid"/>
          </a:ln>
        </p:spPr>
        <p:txBody>
          <a:bodyPr/>
          <a:lstStyle/>
          <a:p>
            <a:pPr defTabSz="1219170"/>
            <a:endParaRPr lang="en-US" sz="2400">
              <a:solidFill>
                <a:prstClr val="black"/>
              </a:solidFill>
              <a:latin typeface="Calibri" panose="020F0502020204030204"/>
            </a:endParaRPr>
          </a:p>
        </p:txBody>
      </p:sp>
      <p:sp>
        <p:nvSpPr>
          <p:cNvPr id="13" name="Shape 11">
            <a:extLst>
              <a:ext uri="{FF2B5EF4-FFF2-40B4-BE49-F238E27FC236}">
                <a16:creationId xmlns:a16="http://schemas.microsoft.com/office/drawing/2014/main" id="{52B69279-78AE-1262-9CC9-482910C68E31}"/>
              </a:ext>
            </a:extLst>
          </p:cNvPr>
          <p:cNvSpPr/>
          <p:nvPr/>
        </p:nvSpPr>
        <p:spPr>
          <a:xfrm>
            <a:off x="0" y="6498336"/>
            <a:ext cx="12192000" cy="359664"/>
          </a:xfrm>
          <a:prstGeom prst="rect">
            <a:avLst/>
          </a:prstGeom>
          <a:solidFill>
            <a:srgbClr val="003B5C"/>
          </a:solidFill>
          <a:ln w="12700">
            <a:solidFill>
              <a:srgbClr val="003B5C"/>
            </a:solidFill>
            <a:prstDash val="solid"/>
          </a:ln>
        </p:spPr>
        <p:txBody>
          <a:bodyPr/>
          <a:lstStyle/>
          <a:p>
            <a:pPr defTabSz="1219170"/>
            <a:endParaRPr lang="en-US" sz="2400">
              <a:solidFill>
                <a:prstClr val="black"/>
              </a:solidFill>
              <a:latin typeface="Calibri" panose="020F0502020204030204"/>
            </a:endParaRPr>
          </a:p>
        </p:txBody>
      </p:sp>
      <p:sp>
        <p:nvSpPr>
          <p:cNvPr id="14" name="Text 12">
            <a:extLst>
              <a:ext uri="{FF2B5EF4-FFF2-40B4-BE49-F238E27FC236}">
                <a16:creationId xmlns:a16="http://schemas.microsoft.com/office/drawing/2014/main" id="{CA5C394A-EAB4-D4DE-F458-7461D93A17A4}"/>
              </a:ext>
            </a:extLst>
          </p:cNvPr>
          <p:cNvSpPr/>
          <p:nvPr/>
        </p:nvSpPr>
        <p:spPr>
          <a:xfrm>
            <a:off x="365760" y="6498336"/>
            <a:ext cx="10363200" cy="359664"/>
          </a:xfrm>
          <a:prstGeom prst="rect">
            <a:avLst/>
          </a:prstGeom>
          <a:noFill/>
          <a:ln/>
        </p:spPr>
        <p:txBody>
          <a:bodyPr wrap="square" lIns="0" tIns="0" rIns="0" bIns="0" rtlCol="0" anchor="ctr"/>
          <a:lstStyle/>
          <a:p>
            <a:pPr defTabSz="1219170"/>
            <a:r>
              <a:rPr lang="en-US" sz="867">
                <a:solidFill>
                  <a:srgbClr val="A8C8E0"/>
                </a:solidFill>
                <a:latin typeface="Calibri" pitchFamily="34" charset="0"/>
                <a:ea typeface="Calibri" pitchFamily="34" charset="-122"/>
                <a:cs typeface="Calibri" pitchFamily="34" charset="-120"/>
              </a:rPr>
              <a:t>© Packet Fusion  |  Powered by Bridgepointe Technologies  |  Data Extraction Tool</a:t>
            </a:r>
            <a:endParaRPr lang="en-US" sz="867">
              <a:solidFill>
                <a:prstClr val="black"/>
              </a:solidFill>
              <a:latin typeface="Calibri" panose="020F0502020204030204"/>
            </a:endParaRPr>
          </a:p>
        </p:txBody>
      </p:sp>
      <p:sp>
        <p:nvSpPr>
          <p:cNvPr id="15" name="Text 13">
            <a:extLst>
              <a:ext uri="{FF2B5EF4-FFF2-40B4-BE49-F238E27FC236}">
                <a16:creationId xmlns:a16="http://schemas.microsoft.com/office/drawing/2014/main" id="{662C856F-5EC4-569B-9159-2A80117CA1F1}"/>
              </a:ext>
            </a:extLst>
          </p:cNvPr>
          <p:cNvSpPr/>
          <p:nvPr/>
        </p:nvSpPr>
        <p:spPr>
          <a:xfrm>
            <a:off x="11704320" y="6498336"/>
            <a:ext cx="365760" cy="359664"/>
          </a:xfrm>
          <a:prstGeom prst="rect">
            <a:avLst/>
          </a:prstGeom>
          <a:noFill/>
          <a:ln/>
        </p:spPr>
        <p:txBody>
          <a:bodyPr wrap="square" lIns="0" tIns="0" rIns="0" bIns="0" rtlCol="0" anchor="ctr"/>
          <a:lstStyle/>
          <a:p>
            <a:pPr algn="r" defTabSz="1219170"/>
            <a:r>
              <a:rPr lang="en-US" sz="933">
                <a:solidFill>
                  <a:srgbClr val="A8C8E0"/>
                </a:solidFill>
                <a:latin typeface="Calibri" pitchFamily="34" charset="0"/>
                <a:ea typeface="Calibri" pitchFamily="34" charset="-122"/>
                <a:cs typeface="Calibri" pitchFamily="34" charset="-120"/>
              </a:rPr>
              <a:t>46</a:t>
            </a:r>
            <a:endParaRPr lang="en-US" sz="933">
              <a:solidFill>
                <a:prstClr val="black"/>
              </a:solidFill>
              <a:latin typeface="Calibri" panose="020F0502020204030204"/>
            </a:endParaRPr>
          </a:p>
        </p:txBody>
      </p:sp>
      <p:sp>
        <p:nvSpPr>
          <p:cNvPr id="28" name="Text 21">
            <a:extLst>
              <a:ext uri="{FF2B5EF4-FFF2-40B4-BE49-F238E27FC236}">
                <a16:creationId xmlns:a16="http://schemas.microsoft.com/office/drawing/2014/main" id="{B8BDA341-3F0A-9CD3-EA52-018E76C3D33D}"/>
              </a:ext>
            </a:extLst>
          </p:cNvPr>
          <p:cNvSpPr/>
          <p:nvPr/>
        </p:nvSpPr>
        <p:spPr>
          <a:xfrm>
            <a:off x="323088" y="1060704"/>
            <a:ext cx="5364480" cy="316992"/>
          </a:xfrm>
          <a:prstGeom prst="rect">
            <a:avLst/>
          </a:prstGeom>
          <a:noFill/>
          <a:ln/>
        </p:spPr>
        <p:txBody>
          <a:bodyPr wrap="square" lIns="0" tIns="0" rIns="0" bIns="0" rtlCol="0" anchor="ctr"/>
          <a:lstStyle/>
          <a:p>
            <a:pPr defTabSz="1219170"/>
            <a:r>
              <a:rPr lang="en-US" sz="1700" b="1" dirty="0">
                <a:solidFill>
                  <a:srgbClr val="253659"/>
                </a:solidFill>
                <a:latin typeface="Calibri" pitchFamily="34" charset="0"/>
                <a:ea typeface="Calibri" pitchFamily="34" charset="-122"/>
                <a:cs typeface="Calibri" pitchFamily="34" charset="-120"/>
              </a:rPr>
              <a:t>12.  </a:t>
            </a:r>
            <a:r>
              <a:rPr lang="en-US" sz="1700" b="1" dirty="0">
                <a:solidFill>
                  <a:srgbClr val="003B5C"/>
                </a:solidFill>
                <a:latin typeface="Calibri" pitchFamily="34" charset="0"/>
                <a:ea typeface="Calibri" pitchFamily="34" charset="-122"/>
                <a:cs typeface="Calibri" pitchFamily="34" charset="-120"/>
              </a:rPr>
              <a:t>Location Information</a:t>
            </a:r>
            <a:endParaRPr lang="en-US" sz="1700" b="1" dirty="0">
              <a:solidFill>
                <a:prstClr val="black"/>
              </a:solidFill>
              <a:latin typeface="Calibri" panose="020F0502020204030204"/>
            </a:endParaRPr>
          </a:p>
        </p:txBody>
      </p:sp>
      <p:sp>
        <p:nvSpPr>
          <p:cNvPr id="29" name="Text 22">
            <a:extLst>
              <a:ext uri="{FF2B5EF4-FFF2-40B4-BE49-F238E27FC236}">
                <a16:creationId xmlns:a16="http://schemas.microsoft.com/office/drawing/2014/main" id="{A18213FF-4DC8-5958-0B16-1C9C8E0D7677}"/>
              </a:ext>
            </a:extLst>
          </p:cNvPr>
          <p:cNvSpPr/>
          <p:nvPr/>
        </p:nvSpPr>
        <p:spPr>
          <a:xfrm>
            <a:off x="323088" y="1353312"/>
            <a:ext cx="5364480" cy="463296"/>
          </a:xfrm>
          <a:prstGeom prst="rect">
            <a:avLst/>
          </a:prstGeom>
          <a:noFill/>
          <a:ln/>
        </p:spPr>
        <p:txBody>
          <a:bodyPr wrap="square" lIns="0" tIns="0" rIns="0" bIns="0" rtlCol="0" anchor="ctr"/>
          <a:lstStyle/>
          <a:p>
            <a:pPr defTabSz="1219170"/>
            <a:r>
              <a:rPr lang="en-US" sz="1000" dirty="0">
                <a:solidFill>
                  <a:srgbClr val="555555"/>
                </a:solidFill>
                <a:latin typeface="Calibri" pitchFamily="34" charset="0"/>
                <a:ea typeface="Calibri" pitchFamily="34" charset="-122"/>
                <a:cs typeface="Calibri" pitchFamily="34" charset="-120"/>
              </a:rPr>
              <a:t>Many systems provide a centralized call-control, with gateways to extend to remote offices. Detailed below is a summary of any location or remote users discovered.</a:t>
            </a:r>
            <a:endParaRPr lang="en-US" sz="1000" dirty="0">
              <a:solidFill>
                <a:prstClr val="black"/>
              </a:solidFill>
              <a:latin typeface="Calibri" panose="020F0502020204030204"/>
            </a:endParaRPr>
          </a:p>
        </p:txBody>
      </p:sp>
      <p:graphicFrame>
        <p:nvGraphicFramePr>
          <p:cNvPr id="32" name="Table 4">
            <a:extLst>
              <a:ext uri="{FF2B5EF4-FFF2-40B4-BE49-F238E27FC236}">
                <a16:creationId xmlns:a16="http://schemas.microsoft.com/office/drawing/2014/main" id="{4D18CE58-767D-AFC6-8ABB-208CF6468D19}"/>
              </a:ext>
            </a:extLst>
          </p:cNvPr>
          <p:cNvGraphicFramePr>
            <a:graphicFrameLocks noGrp="1"/>
          </p:cNvGraphicFramePr>
          <p:nvPr>
            <p:extLst>
              <p:ext uri="{D42A27DB-BD31-4B8C-83A1-F6EECF244321}">
                <p14:modId xmlns:p14="http://schemas.microsoft.com/office/powerpoint/2010/main" val="2774354911"/>
              </p:ext>
            </p:extLst>
          </p:nvPr>
        </p:nvGraphicFramePr>
        <p:xfrm>
          <a:off x="323088" y="1833635"/>
          <a:ext cx="5209032" cy="1763005"/>
        </p:xfrm>
        <a:graphic>
          <a:graphicData uri="http://schemas.openxmlformats.org/drawingml/2006/table">
            <a:tbl>
              <a:tblPr/>
              <a:tblGrid>
                <a:gridCol w="1031978">
                  <a:extLst>
                    <a:ext uri="{9D8B030D-6E8A-4147-A177-3AD203B41FA5}">
                      <a16:colId xmlns:a16="http://schemas.microsoft.com/office/drawing/2014/main" val="20000"/>
                    </a:ext>
                  </a:extLst>
                </a:gridCol>
                <a:gridCol w="2211382">
                  <a:extLst>
                    <a:ext uri="{9D8B030D-6E8A-4147-A177-3AD203B41FA5}">
                      <a16:colId xmlns:a16="http://schemas.microsoft.com/office/drawing/2014/main" val="20001"/>
                    </a:ext>
                  </a:extLst>
                </a:gridCol>
                <a:gridCol w="982836">
                  <a:extLst>
                    <a:ext uri="{9D8B030D-6E8A-4147-A177-3AD203B41FA5}">
                      <a16:colId xmlns:a16="http://schemas.microsoft.com/office/drawing/2014/main" val="20002"/>
                    </a:ext>
                  </a:extLst>
                </a:gridCol>
                <a:gridCol w="982836">
                  <a:extLst>
                    <a:ext uri="{9D8B030D-6E8A-4147-A177-3AD203B41FA5}">
                      <a16:colId xmlns:a16="http://schemas.microsoft.com/office/drawing/2014/main" val="20003"/>
                    </a:ext>
                  </a:extLst>
                </a:gridCol>
              </a:tblGrid>
              <a:tr h="352213">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ID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Std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Wilshire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0</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31" name="Text 23">
            <a:extLst>
              <a:ext uri="{FF2B5EF4-FFF2-40B4-BE49-F238E27FC236}">
                <a16:creationId xmlns:a16="http://schemas.microsoft.com/office/drawing/2014/main" id="{69DE90E8-2ACE-2F1D-3844-1203C838449A}"/>
              </a:ext>
            </a:extLst>
          </p:cNvPr>
          <p:cNvSpPr/>
          <p:nvPr/>
        </p:nvSpPr>
        <p:spPr>
          <a:xfrm>
            <a:off x="6498336" y="780288"/>
            <a:ext cx="3118104" cy="316992"/>
          </a:xfrm>
          <a:prstGeom prst="rect">
            <a:avLst/>
          </a:prstGeom>
          <a:noFill/>
          <a:ln/>
        </p:spPr>
        <p:txBody>
          <a:bodyPr wrap="square" lIns="0" tIns="0" rIns="0" bIns="0" rtlCol="0" anchor="ctr"/>
          <a:lstStyle/>
          <a:p>
            <a:pPr defTabSz="1219170"/>
            <a:r>
              <a:rPr lang="en-US" sz="1700" b="1" dirty="0">
                <a:solidFill>
                  <a:srgbClr val="003B5C"/>
                </a:solidFill>
                <a:latin typeface="Calibri" pitchFamily="34" charset="0"/>
                <a:ea typeface="Calibri" pitchFamily="34" charset="-122"/>
                <a:cs typeface="Calibri" pitchFamily="34" charset="-120"/>
              </a:rPr>
              <a:t>12.1  Extension ranges by location</a:t>
            </a:r>
            <a:endParaRPr lang="en-US" sz="1700" dirty="0">
              <a:solidFill>
                <a:prstClr val="black"/>
              </a:solidFill>
              <a:latin typeface="Calibri" panose="020F0502020204030204"/>
            </a:endParaRPr>
          </a:p>
        </p:txBody>
      </p:sp>
      <p:graphicFrame>
        <p:nvGraphicFramePr>
          <p:cNvPr id="18" name="Table 17">
            <a:extLst>
              <a:ext uri="{FF2B5EF4-FFF2-40B4-BE49-F238E27FC236}">
                <a16:creationId xmlns:a16="http://schemas.microsoft.com/office/drawing/2014/main" id="{A7B4B244-3D7D-C99A-6C85-67F1E7E79286}"/>
              </a:ext>
            </a:extLst>
          </p:cNvPr>
          <p:cNvGraphicFramePr>
            <a:graphicFrameLocks noGrp="1"/>
          </p:cNvGraphicFramePr>
          <p:nvPr>
            <p:extLst>
              <p:ext uri="{D42A27DB-BD31-4B8C-83A1-F6EECF244321}">
                <p14:modId xmlns:p14="http://schemas.microsoft.com/office/powerpoint/2010/main" val="489869644"/>
              </p:ext>
            </p:extLst>
          </p:nvPr>
        </p:nvGraphicFramePr>
        <p:xfrm>
          <a:off x="6539161" y="1506253"/>
          <a:ext cx="4939607" cy="4822209"/>
        </p:xfrm>
        <a:graphic>
          <a:graphicData uri="http://schemas.openxmlformats.org/drawingml/2006/table">
            <a:tbl>
              <a:tblPr firstRow="1" firstCol="1" bandRow="1"/>
              <a:tblGrid>
                <a:gridCol w="721743">
                  <a:extLst>
                    <a:ext uri="{9D8B030D-6E8A-4147-A177-3AD203B41FA5}">
                      <a16:colId xmlns:a16="http://schemas.microsoft.com/office/drawing/2014/main" val="2012016816"/>
                    </a:ext>
                  </a:extLst>
                </a:gridCol>
                <a:gridCol w="854126">
                  <a:extLst>
                    <a:ext uri="{9D8B030D-6E8A-4147-A177-3AD203B41FA5}">
                      <a16:colId xmlns:a16="http://schemas.microsoft.com/office/drawing/2014/main" val="3349932473"/>
                    </a:ext>
                  </a:extLst>
                </a:gridCol>
                <a:gridCol w="986037">
                  <a:extLst>
                    <a:ext uri="{9D8B030D-6E8A-4147-A177-3AD203B41FA5}">
                      <a16:colId xmlns:a16="http://schemas.microsoft.com/office/drawing/2014/main" val="395282785"/>
                    </a:ext>
                  </a:extLst>
                </a:gridCol>
                <a:gridCol w="908303">
                  <a:extLst>
                    <a:ext uri="{9D8B030D-6E8A-4147-A177-3AD203B41FA5}">
                      <a16:colId xmlns:a16="http://schemas.microsoft.com/office/drawing/2014/main" val="2441983594"/>
                    </a:ext>
                  </a:extLst>
                </a:gridCol>
                <a:gridCol w="1469398">
                  <a:extLst>
                    <a:ext uri="{9D8B030D-6E8A-4147-A177-3AD203B41FA5}">
                      <a16:colId xmlns:a16="http://schemas.microsoft.com/office/drawing/2014/main" val="1904211309"/>
                    </a:ext>
                  </a:extLst>
                </a:gridCol>
              </a:tblGrid>
              <a:tr h="171675">
                <a:tc>
                  <a:txBody>
                    <a:bodyPr/>
                    <a:lstStyle/>
                    <a:p>
                      <a:pPr marL="0" marR="0">
                        <a:buNone/>
                      </a:pPr>
                      <a:r>
                        <a:rPr lang="en-GB" sz="800" b="1">
                          <a:solidFill>
                            <a:schemeClr val="bg1"/>
                          </a:solidFill>
                          <a:effectLst/>
                          <a:latin typeface="Futura PT Book"/>
                          <a:ea typeface="Helvetica Neue"/>
                          <a:cs typeface="Segoe UI" panose="020B0502040204020203" pitchFamily="34" charset="0"/>
                        </a:rPr>
                        <a:t>Region</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Extn prefix</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Total # in range</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Range start</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dirty="0">
                          <a:solidFill>
                            <a:schemeClr val="bg1"/>
                          </a:solidFill>
                          <a:effectLst/>
                          <a:latin typeface="Futura PT Book"/>
                          <a:ea typeface="Helvetica Neue"/>
                          <a:cs typeface="Segoe UI" panose="020B0502040204020203" pitchFamily="34" charset="0"/>
                        </a:rPr>
                        <a:t>Range end</a:t>
                      </a:r>
                      <a:endParaRPr lang="en-US" sz="800" dirty="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extLst>
                  <a:ext uri="{0D108BD9-81ED-4DB2-BD59-A6C34878D82A}">
                    <a16:rowId xmlns:a16="http://schemas.microsoft.com/office/drawing/2014/main" val="86354922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5572608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948497574"/>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55388382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410499336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29909165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00120868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616479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3352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95139290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96792411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2992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876054730"/>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2103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5042126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5993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6127442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1293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353546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6492426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00222467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415105098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87308422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2351382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3924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3948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75824162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1803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1864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18148673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65976426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7524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7460364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5036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5070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96033699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5605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5683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61170243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1031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1086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6649111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1141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17502814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5105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5171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8534751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4010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97592888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4582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552092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3440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3445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21753907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3171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3175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7184296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7836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855850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7061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7065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739455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7380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7383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42538220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5404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5486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538592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5725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5751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169476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1952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2816868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4195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66548524"/>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5220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02074791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3299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20875400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dirty="0">
                          <a:solidFill>
                            <a:srgbClr val="1481AB"/>
                          </a:solidFill>
                          <a:effectLst/>
                          <a:latin typeface="Futura PT Book"/>
                          <a:ea typeface="Helvetica Neue"/>
                          <a:cs typeface="Segoe UI" panose="020B0502040204020203" pitchFamily="34" charset="0"/>
                        </a:rPr>
                        <a:t>1602 </a:t>
                      </a:r>
                      <a:endParaRPr lang="en-US" sz="700" dirty="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0176286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7448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dirty="0">
                          <a:solidFill>
                            <a:srgbClr val="1481AB"/>
                          </a:solidFill>
                          <a:effectLst/>
                          <a:latin typeface="Futura PT Book"/>
                          <a:ea typeface="Helvetica Neue"/>
                          <a:cs typeface="Segoe UI" panose="020B0502040204020203" pitchFamily="34" charset="0"/>
                        </a:rPr>
                        <a:t>7448 </a:t>
                      </a:r>
                      <a:endParaRPr lang="en-US" sz="700" dirty="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880899935"/>
                  </a:ext>
                </a:extLst>
              </a:tr>
            </a:tbl>
          </a:graphicData>
        </a:graphic>
      </p:graphicFrame>
      <p:pic>
        <p:nvPicPr>
          <p:cNvPr id="2135" name="Picture 543">
            <a:extLst>
              <a:ext uri="{FF2B5EF4-FFF2-40B4-BE49-F238E27FC236}">
                <a16:creationId xmlns:a16="http://schemas.microsoft.com/office/drawing/2014/main" id="{77132F52-C186-E373-D052-FCA42A8E53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544">
            <a:extLst>
              <a:ext uri="{FF2B5EF4-FFF2-40B4-BE49-F238E27FC236}">
                <a16:creationId xmlns:a16="http://schemas.microsoft.com/office/drawing/2014/main" id="{590797C7-64D4-3DA9-74A2-B00BE375E65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3" name="Picture 545">
            <a:extLst>
              <a:ext uri="{FF2B5EF4-FFF2-40B4-BE49-F238E27FC236}">
                <a16:creationId xmlns:a16="http://schemas.microsoft.com/office/drawing/2014/main" id="{3ED3ED1C-74A8-66DA-E393-6C19466CE1B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546">
            <a:extLst>
              <a:ext uri="{FF2B5EF4-FFF2-40B4-BE49-F238E27FC236}">
                <a16:creationId xmlns:a16="http://schemas.microsoft.com/office/drawing/2014/main" id="{4EBA211E-8164-54E3-370E-5EAD9FD9773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547">
            <a:extLst>
              <a:ext uri="{FF2B5EF4-FFF2-40B4-BE49-F238E27FC236}">
                <a16:creationId xmlns:a16="http://schemas.microsoft.com/office/drawing/2014/main" id="{74709AAC-2DF4-7D39-7E1F-D306C8BC9F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0" name="Picture 548">
            <a:extLst>
              <a:ext uri="{FF2B5EF4-FFF2-40B4-BE49-F238E27FC236}">
                <a16:creationId xmlns:a16="http://schemas.microsoft.com/office/drawing/2014/main" id="{6F63BE36-C537-E805-DDAA-90073E63E7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549">
            <a:extLst>
              <a:ext uri="{FF2B5EF4-FFF2-40B4-BE49-F238E27FC236}">
                <a16:creationId xmlns:a16="http://schemas.microsoft.com/office/drawing/2014/main" id="{996FF1D8-0EB4-3AE3-180B-015A53CF337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550">
            <a:extLst>
              <a:ext uri="{FF2B5EF4-FFF2-40B4-BE49-F238E27FC236}">
                <a16:creationId xmlns:a16="http://schemas.microsoft.com/office/drawing/2014/main" id="{B2EFF7AD-AFD6-D894-DB5F-2B5BA879A2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7" name="Picture 551">
            <a:extLst>
              <a:ext uri="{FF2B5EF4-FFF2-40B4-BE49-F238E27FC236}">
                <a16:creationId xmlns:a16="http://schemas.microsoft.com/office/drawing/2014/main" id="{73F2F48B-29A3-2575-C647-753FB238351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552">
            <a:extLst>
              <a:ext uri="{FF2B5EF4-FFF2-40B4-BE49-F238E27FC236}">
                <a16:creationId xmlns:a16="http://schemas.microsoft.com/office/drawing/2014/main" id="{A77ED7D7-8733-C051-497F-209FF78EDF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5" name="Picture 553">
            <a:extLst>
              <a:ext uri="{FF2B5EF4-FFF2-40B4-BE49-F238E27FC236}">
                <a16:creationId xmlns:a16="http://schemas.microsoft.com/office/drawing/2014/main" id="{92C40DA7-E12F-4A80-9212-F11BEBD47A2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554">
            <a:extLst>
              <a:ext uri="{FF2B5EF4-FFF2-40B4-BE49-F238E27FC236}">
                <a16:creationId xmlns:a16="http://schemas.microsoft.com/office/drawing/2014/main" id="{93FB8598-962C-B173-4FF5-357476086B5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555">
            <a:extLst>
              <a:ext uri="{FF2B5EF4-FFF2-40B4-BE49-F238E27FC236}">
                <a16:creationId xmlns:a16="http://schemas.microsoft.com/office/drawing/2014/main" id="{94BDBE35-4B53-49CB-6E05-8403AD87825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2" name="Picture 556">
            <a:extLst>
              <a:ext uri="{FF2B5EF4-FFF2-40B4-BE49-F238E27FC236}">
                <a16:creationId xmlns:a16="http://schemas.microsoft.com/office/drawing/2014/main" id="{056ED54E-D859-E288-02EA-96539F99FDB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1" name="Picture 557">
            <a:extLst>
              <a:ext uri="{FF2B5EF4-FFF2-40B4-BE49-F238E27FC236}">
                <a16:creationId xmlns:a16="http://schemas.microsoft.com/office/drawing/2014/main" id="{AFD202BC-06B1-9B5A-E1D4-A151EC972E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558">
            <a:extLst>
              <a:ext uri="{FF2B5EF4-FFF2-40B4-BE49-F238E27FC236}">
                <a16:creationId xmlns:a16="http://schemas.microsoft.com/office/drawing/2014/main" id="{295DD8E8-FEE5-0D9F-7CA3-08C45AACD86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559">
            <a:extLst>
              <a:ext uri="{FF2B5EF4-FFF2-40B4-BE49-F238E27FC236}">
                <a16:creationId xmlns:a16="http://schemas.microsoft.com/office/drawing/2014/main" id="{C0489799-AE0B-E74E-27CC-D5714336FBE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560">
            <a:extLst>
              <a:ext uri="{FF2B5EF4-FFF2-40B4-BE49-F238E27FC236}">
                <a16:creationId xmlns:a16="http://schemas.microsoft.com/office/drawing/2014/main" id="{510462CD-0B81-7BA9-B03B-CD1A74EEAC6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561">
            <a:extLst>
              <a:ext uri="{FF2B5EF4-FFF2-40B4-BE49-F238E27FC236}">
                <a16:creationId xmlns:a16="http://schemas.microsoft.com/office/drawing/2014/main" id="{002B2B4D-B404-46A7-6DC2-E5C27FB4AC9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562">
            <a:extLst>
              <a:ext uri="{FF2B5EF4-FFF2-40B4-BE49-F238E27FC236}">
                <a16:creationId xmlns:a16="http://schemas.microsoft.com/office/drawing/2014/main" id="{41BABC3B-D321-3528-D999-4864FFF2783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5" name="Picture 563">
            <a:extLst>
              <a:ext uri="{FF2B5EF4-FFF2-40B4-BE49-F238E27FC236}">
                <a16:creationId xmlns:a16="http://schemas.microsoft.com/office/drawing/2014/main" id="{7F6B35F6-B667-DBEF-E8B5-FE77CCFFF2C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564">
            <a:extLst>
              <a:ext uri="{FF2B5EF4-FFF2-40B4-BE49-F238E27FC236}">
                <a16:creationId xmlns:a16="http://schemas.microsoft.com/office/drawing/2014/main" id="{6A8E4681-D117-1C3C-C7AC-61BC1BBCB8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3" name="Picture 565">
            <a:extLst>
              <a:ext uri="{FF2B5EF4-FFF2-40B4-BE49-F238E27FC236}">
                <a16:creationId xmlns:a16="http://schemas.microsoft.com/office/drawing/2014/main" id="{43442C50-C153-062A-0DB9-2BD2B37170F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566">
            <a:extLst>
              <a:ext uri="{FF2B5EF4-FFF2-40B4-BE49-F238E27FC236}">
                <a16:creationId xmlns:a16="http://schemas.microsoft.com/office/drawing/2014/main" id="{CBC99879-370D-23CD-838E-D7966BD02DB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567">
            <a:extLst>
              <a:ext uri="{FF2B5EF4-FFF2-40B4-BE49-F238E27FC236}">
                <a16:creationId xmlns:a16="http://schemas.microsoft.com/office/drawing/2014/main" id="{0CFA4C7C-6E90-8F6C-060D-5C02202A7ED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568">
            <a:extLst>
              <a:ext uri="{FF2B5EF4-FFF2-40B4-BE49-F238E27FC236}">
                <a16:creationId xmlns:a16="http://schemas.microsoft.com/office/drawing/2014/main" id="{004B0AE6-9BF9-2F69-C970-9F6D659A05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9" name="Picture 569">
            <a:extLst>
              <a:ext uri="{FF2B5EF4-FFF2-40B4-BE49-F238E27FC236}">
                <a16:creationId xmlns:a16="http://schemas.microsoft.com/office/drawing/2014/main" id="{9FD37B46-C5BF-225B-61FE-1A94661B60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570">
            <a:extLst>
              <a:ext uri="{FF2B5EF4-FFF2-40B4-BE49-F238E27FC236}">
                <a16:creationId xmlns:a16="http://schemas.microsoft.com/office/drawing/2014/main" id="{F8E1DA65-BC2F-3F05-BD96-4BD231B7A2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71">
            <a:extLst>
              <a:ext uri="{FF2B5EF4-FFF2-40B4-BE49-F238E27FC236}">
                <a16:creationId xmlns:a16="http://schemas.microsoft.com/office/drawing/2014/main" id="{35195F34-C0CD-487B-1668-206F10E0892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72">
            <a:extLst>
              <a:ext uri="{FF2B5EF4-FFF2-40B4-BE49-F238E27FC236}">
                <a16:creationId xmlns:a16="http://schemas.microsoft.com/office/drawing/2014/main" id="{AAC7B085-1369-B52A-5E1D-61C35AACF9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3">
            <a:extLst>
              <a:ext uri="{FF2B5EF4-FFF2-40B4-BE49-F238E27FC236}">
                <a16:creationId xmlns:a16="http://schemas.microsoft.com/office/drawing/2014/main" id="{E875FC43-1953-361D-BE19-FFAA3931A5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74">
            <a:extLst>
              <a:ext uri="{FF2B5EF4-FFF2-40B4-BE49-F238E27FC236}">
                <a16:creationId xmlns:a16="http://schemas.microsoft.com/office/drawing/2014/main" id="{B4F65355-3090-378D-5633-350CC0F971E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575">
            <a:extLst>
              <a:ext uri="{FF2B5EF4-FFF2-40B4-BE49-F238E27FC236}">
                <a16:creationId xmlns:a16="http://schemas.microsoft.com/office/drawing/2014/main" id="{E9124BE2-0618-0474-93EC-F3458A677C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76">
            <a:extLst>
              <a:ext uri="{FF2B5EF4-FFF2-40B4-BE49-F238E27FC236}">
                <a16:creationId xmlns:a16="http://schemas.microsoft.com/office/drawing/2014/main" id="{686DC660-15DD-EA5C-65D6-AE03C9FF59B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77">
            <a:extLst>
              <a:ext uri="{FF2B5EF4-FFF2-40B4-BE49-F238E27FC236}">
                <a16:creationId xmlns:a16="http://schemas.microsoft.com/office/drawing/2014/main" id="{D0DDDF16-6D77-BBCE-7796-E4221EAA351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78">
            <a:extLst>
              <a:ext uri="{FF2B5EF4-FFF2-40B4-BE49-F238E27FC236}">
                <a16:creationId xmlns:a16="http://schemas.microsoft.com/office/drawing/2014/main" id="{7D7BC7A1-F94D-4289-9E6F-21CDAC7755E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79">
            <a:extLst>
              <a:ext uri="{FF2B5EF4-FFF2-40B4-BE49-F238E27FC236}">
                <a16:creationId xmlns:a16="http://schemas.microsoft.com/office/drawing/2014/main" id="{DE353E9B-BC53-4D2B-BAAC-9C8D5226EE7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80">
            <a:extLst>
              <a:ext uri="{FF2B5EF4-FFF2-40B4-BE49-F238E27FC236}">
                <a16:creationId xmlns:a16="http://schemas.microsoft.com/office/drawing/2014/main" id="{F735C152-A96F-6189-3325-53767BD495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581">
            <a:extLst>
              <a:ext uri="{FF2B5EF4-FFF2-40B4-BE49-F238E27FC236}">
                <a16:creationId xmlns:a16="http://schemas.microsoft.com/office/drawing/2014/main" id="{71ECA982-B236-F84A-D15C-0F125637F34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582">
            <a:extLst>
              <a:ext uri="{FF2B5EF4-FFF2-40B4-BE49-F238E27FC236}">
                <a16:creationId xmlns:a16="http://schemas.microsoft.com/office/drawing/2014/main" id="{0DA69A28-6519-A71C-7528-7C663E067FC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583">
            <a:extLst>
              <a:ext uri="{FF2B5EF4-FFF2-40B4-BE49-F238E27FC236}">
                <a16:creationId xmlns:a16="http://schemas.microsoft.com/office/drawing/2014/main" id="{13CFAADA-4673-9DE2-E994-BF08C4F79C3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584">
            <a:extLst>
              <a:ext uri="{FF2B5EF4-FFF2-40B4-BE49-F238E27FC236}">
                <a16:creationId xmlns:a16="http://schemas.microsoft.com/office/drawing/2014/main" id="{B5232E94-9ACC-9E9E-E149-4A22E421E1B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89">
            <a:extLst>
              <a:ext uri="{FF2B5EF4-FFF2-40B4-BE49-F238E27FC236}">
                <a16:creationId xmlns:a16="http://schemas.microsoft.com/office/drawing/2014/main" id="{E0510C30-0805-38E6-784C-95E866EBFA34}"/>
              </a:ext>
            </a:extLst>
          </p:cNvPr>
          <p:cNvSpPr>
            <a:spLocks noChangeArrowheads="1"/>
          </p:cNvSpPr>
          <p:nvPr/>
        </p:nvSpPr>
        <p:spPr bwMode="auto">
          <a:xfrm>
            <a:off x="3886200" y="1708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20498" tIns="152352" rIns="0" bIns="152352" numCol="1" anchor="ctr" anchorCtr="0" compatLnSpc="1">
            <a:prstTxWarp prst="textNoShape">
              <a:avLst/>
            </a:prstTxWarp>
            <a:spAutoFit/>
          </a:bodyPr>
          <a:lstStyle/>
          <a:p>
            <a:endParaRPr lang="en-US"/>
          </a:p>
        </p:txBody>
      </p:sp>
      <p:sp>
        <p:nvSpPr>
          <p:cNvPr id="26" name="TextBox 25">
            <a:extLst>
              <a:ext uri="{FF2B5EF4-FFF2-40B4-BE49-F238E27FC236}">
                <a16:creationId xmlns:a16="http://schemas.microsoft.com/office/drawing/2014/main" id="{5C3C8533-CB52-D8BA-1D85-55587DB97164}"/>
              </a:ext>
            </a:extLst>
          </p:cNvPr>
          <p:cNvSpPr txBox="1"/>
          <p:nvPr/>
        </p:nvSpPr>
        <p:spPr>
          <a:xfrm>
            <a:off x="6437376" y="1049625"/>
            <a:ext cx="419122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Calibri" panose="020F0502020204030204" pitchFamily="34" charset="0"/>
              </a:rPr>
              <a:t>Much like the previous list of extension ranges, this shows which extension numbers are being used, but in this case, broken down by region or location.</a:t>
            </a:r>
            <a:endPar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3978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drTxt"/>
          <p:cNvSpPr/>
          <p:nvPr/>
        </p:nvSpPr>
        <p:spPr>
          <a:xfrm>
            <a:off x="365760" y="0"/>
            <a:ext cx="8534400" cy="6705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mn-ea"/>
                <a:cs typeface="+mn-cs"/>
              </a:rPr>
              <a:t>Data Extraction Tool  |  Trunks, Calling Search Spaces &amp; Migration Readiness</a:t>
            </a:r>
          </a:p>
        </p:txBody>
      </p:sp>
      <p:sp>
        <p:nvSpPr>
          <p:cNvPr id="4" name="Logo"/>
          <p:cNvSpPr/>
          <p:nvPr/>
        </p:nvSpPr>
        <p:spPr>
          <a:xfrm>
            <a:off x="9144000" y="0"/>
            <a:ext cx="2804160" cy="67056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a:ea typeface="+mn-ea"/>
                <a:cs typeface="+mn-cs"/>
              </a:rPr>
              <a:t>PACKET</a:t>
            </a:r>
            <a:r>
              <a:rPr kumimoji="0" lang="en-US" sz="1467" b="1" i="0" u="none" strike="noStrike" kern="1200" cap="none" spc="0" normalizeH="0" baseline="0" noProof="0">
                <a:ln>
                  <a:noFill/>
                </a:ln>
                <a:solidFill>
                  <a:srgbClr val="3DAB6E"/>
                </a:solidFill>
                <a:effectLst/>
                <a:uLnTx/>
                <a:uFillTx/>
                <a:latin typeface="Calibri"/>
                <a:ea typeface="+mn-ea"/>
                <a:cs typeface="+mn-cs"/>
              </a:rPr>
              <a:t>FUSION</a:t>
            </a:r>
          </a:p>
        </p:txBody>
      </p:sp>
      <p:sp>
        <p:nvSpPr>
          <p:cNvPr id="5" name="Div"/>
          <p:cNvSpPr/>
          <p:nvPr/>
        </p:nvSpPr>
        <p:spPr>
          <a:xfrm>
            <a:off x="6217920" y="731520"/>
            <a:ext cx="36576" cy="5754624"/>
          </a:xfrm>
          <a:prstGeom prst="rect">
            <a:avLst/>
          </a:prstGeom>
          <a:solidFill>
            <a:srgbClr val="B8CDE0"/>
          </a:solidFill>
          <a:ln w="12700">
            <a:solidFill>
              <a:srgbClr val="B8CDE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SSTitle"/>
          <p:cNvSpPr/>
          <p:nvPr/>
        </p:nvSpPr>
        <p:spPr>
          <a:xfrm>
            <a:off x="365760" y="851512"/>
            <a:ext cx="5608320" cy="38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B5C"/>
                </a:solidFill>
                <a:effectLst/>
                <a:uLnTx/>
                <a:uFillTx/>
                <a:latin typeface="Calibri"/>
                <a:ea typeface="+mn-ea"/>
                <a:cs typeface="+mn-cs"/>
              </a:rPr>
              <a:t>13.  Calling Search Spaces (CSS)</a:t>
            </a:r>
          </a:p>
        </p:txBody>
      </p:sp>
      <p:sp>
        <p:nvSpPr>
          <p:cNvPr id="9" name="CSSInfo"/>
          <p:cNvSpPr/>
          <p:nvPr/>
        </p:nvSpPr>
        <p:spPr>
          <a:xfrm>
            <a:off x="365760" y="1281512"/>
            <a:ext cx="5608320" cy="335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5555"/>
                </a:solidFill>
                <a:effectLst/>
                <a:uLnTx/>
                <a:uFillTx/>
                <a:latin typeface="Calibri"/>
                <a:ea typeface="+mn-ea"/>
                <a:cs typeface="+mn-cs"/>
              </a:rPr>
              <a:t>20 CSS profiles controlling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r>
              <a:rPr kumimoji="0" lang="en-US" sz="900" b="0" i="0" u="none" strike="noStrike" kern="1200" cap="none" spc="0" normalizeH="0" baseline="0" noProof="0" dirty="0">
                <a:ln>
                  <a:noFill/>
                </a:ln>
                <a:solidFill>
                  <a:srgbClr val="555555"/>
                </a:solidFill>
                <a:effectLst/>
                <a:uLnTx/>
                <a:uFillTx/>
                <a:latin typeface="Calibri"/>
                <a:ea typeface="+mn-ea"/>
                <a:cs typeface="+mn-cs"/>
              </a:rPr>
              <a:t> permissions across the network.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Local</a:t>
            </a:r>
            <a:r>
              <a:rPr kumimoji="0" lang="en-US" sz="900" b="0" i="0" u="none" strike="noStrike" kern="1200" cap="none" spc="0" normalizeH="0" baseline="0" noProof="0" dirty="0">
                <a:ln>
                  <a:noFill/>
                </a:ln>
                <a:solidFill>
                  <a:srgbClr val="555555"/>
                </a:solidFill>
                <a:effectLst/>
                <a:uLnTx/>
                <a:uFillTx/>
                <a:latin typeface="Calibri"/>
                <a:ea typeface="+mn-ea"/>
                <a:cs typeface="+mn-cs"/>
              </a:rPr>
              <a:t> — Local office codes only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LATA</a:t>
            </a:r>
            <a:r>
              <a:rPr kumimoji="0" lang="en-US" sz="900" b="0" i="0" u="none" strike="noStrike" kern="1200" cap="none" spc="0" normalizeH="0" baseline="0" noProof="0" dirty="0">
                <a:ln>
                  <a:noFill/>
                </a:ln>
                <a:solidFill>
                  <a:srgbClr val="555555"/>
                </a:solidFill>
                <a:effectLst/>
                <a:uLnTx/>
                <a:uFillTx/>
                <a:latin typeface="Calibri"/>
                <a:ea typeface="+mn-ea"/>
                <a:cs typeface="+mn-cs"/>
              </a:rPr>
              <a:t> — Adjacent nearby area codes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Statewide</a:t>
            </a:r>
            <a:r>
              <a:rPr kumimoji="0" lang="en-US" sz="900" b="0" i="0" u="none" strike="noStrike" kern="1200" cap="none" spc="0" normalizeH="0" baseline="0" noProof="0" dirty="0">
                <a:ln>
                  <a:noFill/>
                </a:ln>
                <a:solidFill>
                  <a:srgbClr val="555555"/>
                </a:solidFill>
                <a:effectLst/>
                <a:uLnTx/>
                <a:uFillTx/>
                <a:latin typeface="Calibri"/>
                <a:ea typeface="+mn-ea"/>
                <a:cs typeface="+mn-cs"/>
              </a:rPr>
              <a:t> — California area codes only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Nationwide</a:t>
            </a:r>
            <a:r>
              <a:rPr kumimoji="0" lang="en-US" sz="900" b="0" i="0" u="none" strike="noStrike" kern="1200" cap="none" spc="0" normalizeH="0" baseline="0" noProof="0" dirty="0">
                <a:ln>
                  <a:noFill/>
                </a:ln>
                <a:solidFill>
                  <a:srgbClr val="555555"/>
                </a:solidFill>
                <a:effectLst/>
                <a:uLnTx/>
                <a:uFillTx/>
                <a:latin typeface="Calibri"/>
                <a:ea typeface="+mn-ea"/>
                <a:cs typeface="+mn-cs"/>
              </a:rPr>
              <a:t> — Unrestricted national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endParaRPr kumimoji="0" lang="en-US" sz="9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International</a:t>
            </a:r>
            <a:r>
              <a:rPr kumimoji="0" lang="en-US" sz="900" b="0" i="0" u="none" strike="noStrike" kern="1200" cap="none" spc="0" normalizeH="0" baseline="0" noProof="0" dirty="0">
                <a:ln>
                  <a:noFill/>
                </a:ln>
                <a:solidFill>
                  <a:srgbClr val="555555"/>
                </a:solidFill>
                <a:effectLst/>
                <a:uLnTx/>
                <a:uFillTx/>
                <a:latin typeface="Calibri"/>
                <a:ea typeface="+mn-ea"/>
                <a:cs typeface="+mn-cs"/>
              </a:rPr>
              <a:t> — Unrestricted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r>
              <a:rPr kumimoji="0" lang="en-US" sz="900" b="0" i="0" u="none" strike="noStrike" kern="1200" cap="none" spc="0" normalizeH="0" baseline="0" noProof="0" dirty="0">
                <a:ln>
                  <a:noFill/>
                </a:ln>
                <a:solidFill>
                  <a:srgbClr val="555555"/>
                </a:solidFill>
                <a:effectLst/>
                <a:uLnTx/>
                <a:uFillTx/>
                <a:latin typeface="Calibri"/>
                <a:ea typeface="+mn-ea"/>
                <a:cs typeface="+mn-cs"/>
              </a:rPr>
              <a:t> (all partitions)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E911CCS</a:t>
            </a:r>
            <a:r>
              <a:rPr kumimoji="0" lang="en-US" sz="900" b="0" i="0" u="none" strike="noStrike" kern="1200" cap="none" spc="0" normalizeH="0" baseline="0" noProof="0" dirty="0">
                <a:ln>
                  <a:noFill/>
                </a:ln>
                <a:solidFill>
                  <a:srgbClr val="555555"/>
                </a:solidFill>
                <a:effectLst/>
                <a:uLnTx/>
                <a:uFillTx/>
                <a:latin typeface="Calibri"/>
                <a:ea typeface="+mn-ea"/>
                <a:cs typeface="+mn-cs"/>
              </a:rPr>
              <a:t> — Emergency 911 full access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INFORMACAST_CSS</a:t>
            </a:r>
            <a:r>
              <a:rPr kumimoji="0" lang="en-US" sz="900" b="0" i="0" u="none" strike="noStrike" kern="1200" cap="none" spc="0" normalizeH="0" baseline="0" noProof="0" dirty="0">
                <a:ln>
                  <a:noFill/>
                </a:ln>
                <a:solidFill>
                  <a:srgbClr val="555555"/>
                </a:solidFill>
                <a:effectLst/>
                <a:uLnTx/>
                <a:uFillTx/>
                <a:latin typeface="Calibri"/>
                <a:ea typeface="+mn-ea"/>
                <a:cs typeface="+mn-cs"/>
              </a:rPr>
              <a:t> — 4 variants: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InHouse</a:t>
            </a:r>
            <a:r>
              <a:rPr kumimoji="0" lang="en-US" sz="900" b="0" i="0" u="none" strike="noStrike" kern="1200" cap="none" spc="0" normalizeH="0" baseline="0" noProof="0" dirty="0">
                <a:ln>
                  <a:noFill/>
                </a:ln>
                <a:solidFill>
                  <a:srgbClr val="555555"/>
                </a:solidFill>
                <a:effectLst/>
                <a:uLnTx/>
                <a:uFillTx/>
                <a:latin typeface="Calibri"/>
                <a:ea typeface="+mn-ea"/>
                <a:cs typeface="+mn-cs"/>
              </a:rPr>
              <a:t> / LATA / Statewide / Nationwide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5555"/>
                </a:solidFill>
                <a:effectLst/>
                <a:uLnTx/>
                <a:uFillTx/>
                <a:latin typeface="Calibri"/>
                <a:ea typeface="+mn-ea"/>
                <a:cs typeface="+mn-cs"/>
              </a:rPr>
              <a:t>Special: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CampusPolice</a:t>
            </a:r>
            <a:r>
              <a:rPr kumimoji="0" lang="en-US" sz="900" b="0" i="0" u="none" strike="noStrike" kern="1200" cap="none" spc="0" normalizeH="0" baseline="0" noProof="0" dirty="0">
                <a:ln>
                  <a:noFill/>
                </a:ln>
                <a:solidFill>
                  <a:srgbClr val="555555"/>
                </a:solidFill>
                <a:effectLst/>
                <a:uLnTx/>
                <a:uFillTx/>
                <a:latin typeface="Calibri"/>
                <a:ea typeface="+mn-ea"/>
                <a:cs typeface="+mn-cs"/>
              </a:rPr>
              <a:t>, Lot3codeblue, Receiving, Bookstack-Hotline auto-dial</a:t>
            </a:r>
          </a:p>
        </p:txBody>
      </p:sp>
      <p:sp>
        <p:nvSpPr>
          <p:cNvPr id="10" name="RightTitle"/>
          <p:cNvSpPr/>
          <p:nvPr/>
        </p:nvSpPr>
        <p:spPr>
          <a:xfrm>
            <a:off x="6400800" y="792480"/>
            <a:ext cx="5364480" cy="40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a:ea typeface="+mn-ea"/>
                <a:cs typeface="+mn-cs"/>
              </a:rPr>
              <a:t>Migration Readiness Summary</a:t>
            </a:r>
          </a:p>
        </p:txBody>
      </p:sp>
      <p:graphicFrame>
        <p:nvGraphicFramePr>
          <p:cNvPr id="11" name="ReadinessTbl"/>
          <p:cNvGraphicFramePr>
            <a:graphicFrameLocks noGrp="1"/>
          </p:cNvGraphicFramePr>
          <p:nvPr/>
        </p:nvGraphicFramePr>
        <p:xfrm>
          <a:off x="6400800" y="1250000"/>
          <a:ext cx="5364480" cy="1654258"/>
        </p:xfrm>
        <a:graphic>
          <a:graphicData uri="http://schemas.openxmlformats.org/drawingml/2006/table">
            <a:tbl>
              <a:tblPr/>
              <a:tblGrid>
                <a:gridCol w="35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64480">
                  <a:extLst>
                    <a:ext uri="{9D8B030D-6E8A-4147-A177-3AD203B41FA5}">
                      <a16:colId xmlns:a16="http://schemas.microsoft.com/office/drawing/2014/main" val="20002"/>
                    </a:ext>
                  </a:extLst>
                </a:gridCol>
              </a:tblGrid>
              <a:tr h="220000">
                <a:tc>
                  <a:txBody>
                    <a:bodyPr/>
                    <a:lstStyle/>
                    <a:p>
                      <a:pPr marL="0" indent="0" algn="l">
                        <a:buNone/>
                      </a:pPr>
                      <a:r>
                        <a:rPr lang="en-US" sz="900" b="1">
                          <a:solidFill>
                            <a:srgbClr val="FFFFFF"/>
                          </a:solidFill>
                          <a:latin typeface="Calibri"/>
                        </a:rPr>
                        <a:t>Facility</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900" b="1">
                          <a:solidFill>
                            <a:srgbClr val="FFFFFF"/>
                          </a:solidFill>
                          <a:latin typeface="Calibri"/>
                        </a:rPr>
                        <a:t>Count</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900" b="1">
                          <a:solidFill>
                            <a:srgbClr val="FFFFFF"/>
                          </a:solidFill>
                          <a:latin typeface="Calibri"/>
                        </a:rPr>
                        <a:t>Status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50000"/>
                  </a:ext>
                </a:extLst>
              </a:tr>
              <a:tr h="200000">
                <a:tc>
                  <a:txBody>
                    <a:bodyPr/>
                    <a:lstStyle/>
                    <a:p>
                      <a:pPr marL="0" indent="0">
                        <a:buNone/>
                      </a:pPr>
                      <a:r>
                        <a:rPr lang="en-US" sz="900">
                          <a:solidFill>
                            <a:srgbClr val="222222"/>
                          </a:solidFill>
                          <a:latin typeface="Calibri"/>
                        </a:rPr>
                        <a:t>Cisco Phones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785</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1"/>
                  </a:ext>
                </a:extLst>
              </a:tr>
              <a:tr h="200000">
                <a:tc>
                  <a:txBody>
                    <a:bodyPr/>
                    <a:lstStyle/>
                    <a:p>
                      <a:pPr marL="0" indent="0">
                        <a:buNone/>
                      </a:pPr>
                      <a:r>
                        <a:rPr lang="en-US" sz="900">
                          <a:solidFill>
                            <a:srgbClr val="222222"/>
                          </a:solidFill>
                          <a:latin typeface="Calibri"/>
                        </a:rPr>
                        <a:t>Call Forwarding</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608</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2"/>
                  </a:ext>
                </a:extLst>
              </a:tr>
              <a:tr h="200000">
                <a:tc>
                  <a:txBody>
                    <a:bodyPr/>
                    <a:lstStyle/>
                    <a:p>
                      <a:pPr marL="0" indent="0">
                        <a:buNone/>
                      </a:pPr>
                      <a:r>
                        <a:rPr lang="en-US" sz="900">
                          <a:solidFill>
                            <a:srgbClr val="222222"/>
                          </a:solidFill>
                          <a:latin typeface="Calibri"/>
                        </a:rPr>
                        <a:t>Pickup Groups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21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3"/>
                  </a:ext>
                </a:extLst>
              </a:tr>
              <a:tr h="200000">
                <a:tc>
                  <a:txBody>
                    <a:bodyPr/>
                    <a:lstStyle/>
                    <a:p>
                      <a:pPr marL="0" indent="0">
                        <a:buNone/>
                      </a:pPr>
                      <a:r>
                        <a:rPr lang="en-US" sz="900">
                          <a:solidFill>
                            <a:srgbClr val="222222"/>
                          </a:solidFill>
                          <a:latin typeface="Calibri"/>
                        </a:rPr>
                        <a:t>Hunt Groups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4"/>
                  </a:ext>
                </a:extLst>
              </a:tr>
              <a:tr h="200000">
                <a:tc>
                  <a:txBody>
                    <a:bodyPr/>
                    <a:lstStyle/>
                    <a:p>
                      <a:pPr marL="0" indent="0">
                        <a:buNone/>
                      </a:pPr>
                      <a:r>
                        <a:rPr lang="en-US" sz="900">
                          <a:solidFill>
                            <a:srgbClr val="222222"/>
                          </a:solidFill>
                          <a:latin typeface="Calibri"/>
                        </a:rPr>
                        <a:t>Analog Phones (FXO gateway req.)</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159</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F0A500"/>
                          </a:solidFill>
                          <a:latin typeface="Calibri"/>
                        </a:rPr>
                        <a:t>Review</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5"/>
                  </a:ext>
                </a:extLst>
              </a:tr>
              <a:tr h="200000">
                <a:tc>
                  <a:txBody>
                    <a:bodyPr/>
                    <a:lstStyle/>
                    <a:p>
                      <a:pPr marL="0" indent="0">
                        <a:buNone/>
                      </a:pPr>
                      <a:r>
                        <a:rPr lang="en-US" sz="900">
                          <a:solidFill>
                            <a:srgbClr val="222222"/>
                          </a:solidFill>
                          <a:latin typeface="Calibri"/>
                        </a:rPr>
                        <a:t>Legacy 7940/7960 phones (EOL)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167+</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E05000"/>
                          </a:solidFill>
                          <a:latin typeface="Calibri"/>
                        </a:rPr>
                        <a:t>Refresh</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6"/>
                  </a:ext>
                </a:extLst>
              </a:tr>
              <a:tr h="200000">
                <a:tc>
                  <a:txBody>
                    <a:bodyPr/>
                    <a:lstStyle/>
                    <a:p>
                      <a:pPr marL="0" indent="0">
                        <a:buNone/>
                      </a:pPr>
                      <a:r>
                        <a:rPr lang="en-US" sz="900">
                          <a:solidFill>
                            <a:srgbClr val="222222"/>
                          </a:solidFill>
                          <a:latin typeface="Calibri"/>
                        </a:rPr>
                        <a:t>CTI Devices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5</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E05000"/>
                          </a:solidFill>
                          <a:latin typeface="Calibri"/>
                        </a:rPr>
                        <a:t>Not 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7"/>
                  </a:ext>
                </a:extLst>
              </a:tr>
            </a:tbl>
          </a:graphicData>
        </a:graphic>
      </p:graphicFrame>
      <p:sp>
        <p:nvSpPr>
          <p:cNvPr id="12" name="CDRBox"/>
          <p:cNvSpPr/>
          <p:nvPr/>
        </p:nvSpPr>
        <p:spPr>
          <a:xfrm>
            <a:off x="6400800" y="3258000"/>
            <a:ext cx="5364480" cy="235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a:ea typeface="+mn-ea"/>
                <a:cs typeface="+mn-cs"/>
              </a:rPr>
              <a:t>CDR-Based User Tiering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55555"/>
                </a:solidFill>
                <a:effectLst/>
                <a:uLnTx/>
                <a:uFillTx/>
                <a:latin typeface="Calibri"/>
                <a:ea typeface="+mn-ea"/>
                <a:cs typeface="+mn-cs"/>
              </a:rPr>
              <a:t>Actual call data (627 active extensions) enables right-sized licensing.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E05000"/>
                </a:solidFill>
                <a:effectLst/>
                <a:uLnTx/>
                <a:uFillTx/>
                <a:latin typeface="Calibri"/>
                <a:ea typeface="+mn-ea"/>
                <a:cs typeface="+mn-cs"/>
              </a:rPr>
              <a:t>HIGH</a:t>
            </a:r>
            <a:r>
              <a:rPr kumimoji="0" lang="en-US" sz="900" b="0" i="0" u="none" strike="noStrike" kern="1200" cap="none" spc="0" normalizeH="0" baseline="0" noProof="0">
                <a:ln>
                  <a:noFill/>
                </a:ln>
                <a:solidFill>
                  <a:srgbClr val="555555"/>
                </a:solidFill>
                <a:effectLst/>
                <a:uLnTx/>
                <a:uFillTx/>
                <a:latin typeface="Calibri"/>
                <a:ea typeface="+mn-ea"/>
                <a:cs typeface="+mn-cs"/>
              </a:rPr>
              <a:t> (&gt;100 calls): 91 users — full UC licence recommended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0A500"/>
                </a:solidFill>
                <a:effectLst/>
                <a:uLnTx/>
                <a:uFillTx/>
                <a:latin typeface="Calibri"/>
                <a:ea typeface="+mn-ea"/>
                <a:cs typeface="+mn-cs"/>
              </a:rPr>
              <a:t>MEDIUM</a:t>
            </a:r>
            <a:r>
              <a:rPr kumimoji="0" lang="en-US" sz="900" b="0" i="0" u="none" strike="noStrike" kern="1200" cap="none" spc="0" normalizeH="0" baseline="0" noProof="0">
                <a:ln>
                  <a:noFill/>
                </a:ln>
                <a:solidFill>
                  <a:srgbClr val="555555"/>
                </a:solidFill>
                <a:effectLst/>
                <a:uLnTx/>
                <a:uFillTx/>
                <a:latin typeface="Calibri"/>
                <a:ea typeface="+mn-ea"/>
                <a:cs typeface="+mn-cs"/>
              </a:rPr>
              <a:t> (50–100 calls): 71 users — standard voice licence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3DAB6E"/>
                </a:solidFill>
                <a:effectLst/>
                <a:uLnTx/>
                <a:uFillTx/>
                <a:latin typeface="Calibri"/>
                <a:ea typeface="+mn-ea"/>
                <a:cs typeface="+mn-cs"/>
              </a:rPr>
              <a:t>LOW</a:t>
            </a:r>
            <a:r>
              <a:rPr kumimoji="0" lang="en-US" sz="900" b="0" i="0" u="none" strike="noStrike" kern="1200" cap="none" spc="0" normalizeH="0" baseline="0" noProof="0">
                <a:ln>
                  <a:noFill/>
                </a:ln>
                <a:solidFill>
                  <a:srgbClr val="555555"/>
                </a:solidFill>
                <a:effectLst/>
                <a:uLnTx/>
                <a:uFillTx/>
                <a:latin typeface="Calibri"/>
                <a:ea typeface="+mn-ea"/>
                <a:cs typeface="+mn-cs"/>
              </a:rPr>
              <a:t> (&lt;20 calls): 621 users — basic licence or shared device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DAB6E"/>
                </a:solidFill>
                <a:effectLst/>
                <a:uLnTx/>
                <a:uFillTx/>
                <a:latin typeface="Calibri"/>
                <a:ea typeface="+mn-ea"/>
                <a:cs typeface="+mn-cs"/>
              </a:rPr>
              <a:t>CDR tiering optimises cloud spend — avoid over-licensing low-activity users.</a:t>
            </a:r>
          </a:p>
        </p:txBody>
      </p:sp>
      <p:sp>
        <p:nvSpPr>
          <p:cNvPr id="13" name="FtrBar"/>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trTxt"/>
          <p:cNvSpPr/>
          <p:nvPr/>
        </p:nvSpPr>
        <p:spPr>
          <a:xfrm>
            <a:off x="365760" y="6498336"/>
            <a:ext cx="1146048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487680" y="42672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17C662"/>
                </a:solidFill>
                <a:effectLst/>
                <a:uLnTx/>
                <a:uFillTx/>
                <a:latin typeface="Arial" pitchFamily="34" charset="0"/>
                <a:ea typeface="Arial" pitchFamily="34" charset="-122"/>
                <a:cs typeface="Arial" pitchFamily="34" charset="-120"/>
              </a:rPr>
              <a:t>WHAT IS CLOUDCONNECT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487680" y="792480"/>
            <a:ext cx="1121664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One Platform. Every Stage of Your Journey - Live.</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487680" y="1682496"/>
            <a:ext cx="11216640" cy="8778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CloudConnect gives you a single, real-time view of your entire relationship. From the first solution design, through ongoing support, and growth. No more guessing. No more chasing.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48768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487680" y="2804160"/>
            <a:ext cx="26822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249936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01</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60960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63C1EA"/>
                </a:solidFill>
                <a:effectLst/>
                <a:uLnTx/>
                <a:uFillTx/>
                <a:latin typeface="Arial" pitchFamily="34" charset="0"/>
                <a:ea typeface="Arial" pitchFamily="34" charset="-122"/>
                <a:cs typeface="Arial" pitchFamily="34" charset="-120"/>
              </a:rPr>
              <a:t>DISCOVERY</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60960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Solutioning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60960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Evaluate &amp; Recommend</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60960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60960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We capture your requirements and architect the right solution before starting any configuration.</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347472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3474720" y="2804160"/>
            <a:ext cx="26822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548640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02</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59664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17C662"/>
                </a:solidFill>
                <a:effectLst/>
                <a:uLnTx/>
                <a:uFillTx/>
                <a:latin typeface="Arial" pitchFamily="34" charset="0"/>
                <a:ea typeface="Arial" pitchFamily="34" charset="-122"/>
                <a:cs typeface="Arial" pitchFamily="34" charset="-120"/>
              </a:rPr>
              <a:t>CLOUDPRO</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359664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Implementation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359664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Onboarding &amp; Setup</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p:cNvSpPr/>
          <p:nvPr/>
        </p:nvSpPr>
        <p:spPr>
          <a:xfrm>
            <a:off x="359664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359664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Track every milestone, task, and handoff in real time. You see exactly what's happening and when.</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0"/>
          <p:cNvSpPr/>
          <p:nvPr/>
        </p:nvSpPr>
        <p:spPr>
          <a:xfrm>
            <a:off x="646176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p:cNvSpPr/>
          <p:nvPr/>
        </p:nvSpPr>
        <p:spPr>
          <a:xfrm>
            <a:off x="6461760" y="2804160"/>
            <a:ext cx="26822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p:cNvSpPr/>
          <p:nvPr/>
        </p:nvSpPr>
        <p:spPr>
          <a:xfrm>
            <a:off x="847344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03</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658368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63C1EA"/>
                </a:solidFill>
                <a:effectLst/>
                <a:uLnTx/>
                <a:uFillTx/>
                <a:latin typeface="Arial" pitchFamily="34" charset="0"/>
                <a:ea typeface="Arial" pitchFamily="34" charset="-122"/>
                <a:cs typeface="Arial" pitchFamily="34" charset="-120"/>
              </a:rPr>
              <a:t>CLOUDSUPPORT</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4"/>
          <p:cNvSpPr/>
          <p:nvPr/>
        </p:nvSpPr>
        <p:spPr>
          <a:xfrm>
            <a:off x="658368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Support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5"/>
          <p:cNvSpPr/>
          <p:nvPr/>
        </p:nvSpPr>
        <p:spPr>
          <a:xfrm>
            <a:off x="658368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Case Management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6"/>
          <p:cNvSpPr/>
          <p:nvPr/>
        </p:nvSpPr>
        <p:spPr>
          <a:xfrm>
            <a:off x="658368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p:cNvSpPr/>
          <p:nvPr/>
        </p:nvSpPr>
        <p:spPr>
          <a:xfrm>
            <a:off x="658368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Open, track, and resolve support cases with full visibility into status, notes, and history.</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Shape 28"/>
          <p:cNvSpPr/>
          <p:nvPr/>
        </p:nvSpPr>
        <p:spPr>
          <a:xfrm>
            <a:off x="944880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hape 29"/>
          <p:cNvSpPr/>
          <p:nvPr/>
        </p:nvSpPr>
        <p:spPr>
          <a:xfrm>
            <a:off x="9448800" y="2804160"/>
            <a:ext cx="26822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30"/>
          <p:cNvSpPr/>
          <p:nvPr/>
        </p:nvSpPr>
        <p:spPr>
          <a:xfrm>
            <a:off x="1146048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04</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31"/>
          <p:cNvSpPr/>
          <p:nvPr/>
        </p:nvSpPr>
        <p:spPr>
          <a:xfrm>
            <a:off x="957072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17C662"/>
                </a:solidFill>
                <a:effectLst/>
                <a:uLnTx/>
                <a:uFillTx/>
                <a:latin typeface="Arial" pitchFamily="34" charset="0"/>
                <a:ea typeface="Arial" pitchFamily="34" charset="-122"/>
                <a:cs typeface="Arial" pitchFamily="34" charset="-120"/>
              </a:rPr>
              <a:t>OPTIMIZATION</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57072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Optimization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33"/>
          <p:cNvSpPr/>
          <p:nvPr/>
        </p:nvSpPr>
        <p:spPr>
          <a:xfrm>
            <a:off x="957072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Continuous Enhancement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Shape 34"/>
          <p:cNvSpPr/>
          <p:nvPr/>
        </p:nvSpPr>
        <p:spPr>
          <a:xfrm>
            <a:off x="957072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957072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Health checks, performance reviews, and proactive expansion planning long after go-live.</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B5C"/>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609600" y="36576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17C662"/>
                </a:solidFill>
                <a:effectLst/>
                <a:uLnTx/>
                <a:uFillTx/>
                <a:latin typeface="Arial" pitchFamily="34" charset="0"/>
                <a:ea typeface="Arial" pitchFamily="34" charset="-122"/>
                <a:cs typeface="Arial" pitchFamily="34" charset="-120"/>
              </a:rPr>
              <a:t>YOUR PORTAL</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609600" y="755904"/>
            <a:ext cx="1097280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Everything in One Place — Built Around You</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609600" y="1560576"/>
            <a:ext cx="10972800" cy="54864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9E1E2"/>
                </a:solidFill>
                <a:effectLst/>
                <a:uLnTx/>
                <a:uFillTx/>
                <a:latin typeface="Arial" pitchFamily="34" charset="0"/>
                <a:ea typeface="Arial" pitchFamily="34" charset="-122"/>
                <a:cs typeface="Arial" pitchFamily="34" charset="-120"/>
              </a:rPr>
              <a:t>Your CloudConnect portal gives you a live window into your account — so you're always informed, never surprised.</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609600" y="2377440"/>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829056" y="2767584"/>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1341120" y="2499360"/>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Live Project Status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1341120" y="2913888"/>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See every milestone, task, and owner in real time — no status calls needed.</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0" name="Shape 8"/>
          <p:cNvSpPr/>
          <p:nvPr/>
        </p:nvSpPr>
        <p:spPr>
          <a:xfrm>
            <a:off x="6461760" y="2377440"/>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6681216" y="2767584"/>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7193280" y="2499360"/>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Support Case Tracking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7193280" y="2913888"/>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Every ticket open, in progress, or resolved — with full notes and history.</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4" name="Shape 12"/>
          <p:cNvSpPr/>
          <p:nvPr/>
        </p:nvSpPr>
        <p:spPr>
          <a:xfrm>
            <a:off x="609600" y="3694176"/>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829056" y="4084320"/>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341120" y="3816096"/>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Scheduled Reviews &amp; QBRs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1341120" y="4230624"/>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Your upcoming business reviews, on your calendar, with shared agendas.</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8" name="Shape 16"/>
          <p:cNvSpPr/>
          <p:nvPr/>
        </p:nvSpPr>
        <p:spPr>
          <a:xfrm>
            <a:off x="6461760" y="3694176"/>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6681216" y="4084320"/>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7193280" y="3816096"/>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Performance &amp; Analytics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7193280" y="4230624"/>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KPI dashboards and usage insights that show the value you're getting.</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2" name="Shape 20"/>
          <p:cNvSpPr/>
          <p:nvPr/>
        </p:nvSpPr>
        <p:spPr>
          <a:xfrm>
            <a:off x="609600" y="5010912"/>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p:cNvSpPr/>
          <p:nvPr/>
        </p:nvSpPr>
        <p:spPr>
          <a:xfrm>
            <a:off x="829056" y="5401056"/>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p:cNvSpPr/>
          <p:nvPr/>
        </p:nvSpPr>
        <p:spPr>
          <a:xfrm>
            <a:off x="1341120" y="5132832"/>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Documents &amp; Records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1341120" y="5547360"/>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SOWs, project plans, and reports — accessible any time, from anywhere.</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6" name="Shape 24"/>
          <p:cNvSpPr/>
          <p:nvPr/>
        </p:nvSpPr>
        <p:spPr>
          <a:xfrm>
            <a:off x="6461760" y="5010912"/>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5"/>
          <p:cNvSpPr/>
          <p:nvPr/>
        </p:nvSpPr>
        <p:spPr>
          <a:xfrm>
            <a:off x="6681216" y="5401056"/>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7193280" y="5132832"/>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Proactive Alerts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p:cNvSpPr/>
          <p:nvPr/>
        </p:nvSpPr>
        <p:spPr>
          <a:xfrm>
            <a:off x="7193280" y="5547360"/>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Get notified before issues become problems — not after.</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487680" y="42672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63C1EA"/>
                </a:solidFill>
                <a:effectLst/>
                <a:uLnTx/>
                <a:uFillTx/>
                <a:latin typeface="Arial" pitchFamily="34" charset="0"/>
                <a:ea typeface="Arial" pitchFamily="34" charset="-122"/>
                <a:cs typeface="Arial" pitchFamily="34" charset="-120"/>
              </a:rPr>
              <a:t>WHY IT MATTERS</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487680" y="792480"/>
            <a:ext cx="1097280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What Changes When You're Always in the Loop</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48768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487680" y="1828800"/>
            <a:ext cx="35966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60960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63C1EA"/>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67056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No more status chasing</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85344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67056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Your project and support status is live, visible, and always up to date without a single email.</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438912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4389120" y="1828800"/>
            <a:ext cx="35966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451104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457200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Faster decisions</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475488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457200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With real data at your fingertips, you can act quickly on issues, renewals, and expansion opportunities.</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p:cNvSpPr/>
          <p:nvPr/>
        </p:nvSpPr>
        <p:spPr>
          <a:xfrm>
            <a:off x="829056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Shape 16"/>
          <p:cNvSpPr/>
          <p:nvPr/>
        </p:nvSpPr>
        <p:spPr>
          <a:xfrm>
            <a:off x="8290560" y="1828800"/>
            <a:ext cx="3596640" cy="8534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841248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847344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More value from day one</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9"/>
          <p:cNvSpPr/>
          <p:nvPr/>
        </p:nvSpPr>
        <p:spPr>
          <a:xfrm>
            <a:off x="865632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847344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Visibility into every stage means your team adopts faster, resolves issues sooner, and gets ROI quicker.</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A2DD-F1E7-6C3C-399E-B45A8A4043BD}"/>
              </a:ext>
            </a:extLst>
          </p:cNvPr>
          <p:cNvSpPr>
            <a:spLocks noGrp="1"/>
          </p:cNvSpPr>
          <p:nvPr>
            <p:ph type="ctrTitle"/>
          </p:nvPr>
        </p:nvSpPr>
        <p:spPr>
          <a:xfrm>
            <a:off x="561787" y="2697055"/>
            <a:ext cx="10940554" cy="1238071"/>
          </a:xfrm>
        </p:spPr>
        <p:txBody>
          <a:bodyPr lIns="91440" tIns="45720" rIns="91440" bIns="45720" anchor="t">
            <a:normAutofit fontScale="90000"/>
          </a:bodyPr>
          <a:lstStyle/>
          <a:p>
            <a:r>
              <a:rPr lang="en-US" sz="4900"/>
              <a:t>Cisco Solution Audit &amp; Migration Assessment</a:t>
            </a:r>
            <a:br>
              <a:rPr lang="en-US"/>
            </a:br>
            <a:r>
              <a:rPr lang="en-US" sz="3600"/>
              <a:t>Packet Fusions </a:t>
            </a:r>
            <a:r>
              <a:rPr lang="en-US" sz="3600">
                <a:solidFill>
                  <a:schemeClr val="bg2"/>
                </a:solidFill>
              </a:rPr>
              <a:t>(MAT)</a:t>
            </a:r>
            <a:r>
              <a:rPr lang="en-US" sz="3600"/>
              <a:t> Migration Assessment Tool</a:t>
            </a:r>
          </a:p>
        </p:txBody>
      </p:sp>
      <p:sp>
        <p:nvSpPr>
          <p:cNvPr id="3" name="Subtitle 2">
            <a:extLst>
              <a:ext uri="{FF2B5EF4-FFF2-40B4-BE49-F238E27FC236}">
                <a16:creationId xmlns:a16="http://schemas.microsoft.com/office/drawing/2014/main" id="{8B19F5CC-16A6-D5E1-37E7-5C6118DD4F1D}"/>
              </a:ext>
            </a:extLst>
          </p:cNvPr>
          <p:cNvSpPr>
            <a:spLocks noGrp="1"/>
          </p:cNvSpPr>
          <p:nvPr>
            <p:ph type="subTitle" idx="1"/>
          </p:nvPr>
        </p:nvSpPr>
        <p:spPr/>
        <p:txBody>
          <a:bodyPr/>
          <a:lstStyle/>
          <a:p>
            <a:r>
              <a:rPr lang="en-US"/>
              <a:t>Automated Intelligence for UCaaS Migrations</a:t>
            </a:r>
          </a:p>
        </p:txBody>
      </p:sp>
    </p:spTree>
    <p:extLst>
      <p:ext uri="{BB962C8B-B14F-4D97-AF65-F5344CB8AC3E}">
        <p14:creationId xmlns:p14="http://schemas.microsoft.com/office/powerpoint/2010/main" val="26775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61520" cy="64008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 name="Text 1"/>
          <p:cNvSpPr/>
          <p:nvPr/>
        </p:nvSpPr>
        <p:spPr>
          <a:xfrm>
            <a:off x="365760" y="0"/>
            <a:ext cx="8229600" cy="6400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 name="Text 3"/>
          <p:cNvSpPr/>
          <p:nvPr/>
        </p:nvSpPr>
        <p:spPr>
          <a:xfrm>
            <a:off x="365760" y="777240"/>
            <a:ext cx="1143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Migration Intelligence</a:t>
            </a:r>
            <a:endParaRPr kumimoji="0" lang="en-US" sz="3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 name="Text 4"/>
          <p:cNvSpPr/>
          <p:nvPr/>
        </p:nvSpPr>
        <p:spPr>
          <a:xfrm>
            <a:off x="365760" y="1261872"/>
            <a:ext cx="11430000" cy="43891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Audit Tool  </a:t>
            </a:r>
            <a:r>
              <a:rPr kumimoji="0" lang="en-US" sz="3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(MAT)</a:t>
            </a:r>
            <a:endParaRPr kumimoji="0" lang="en-US" sz="3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7" name="Text 5"/>
          <p:cNvSpPr/>
          <p:nvPr/>
        </p:nvSpPr>
        <p:spPr>
          <a:xfrm>
            <a:off x="365760" y="1737360"/>
            <a:ext cx="11430000"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A7A8E"/>
                </a:solidFill>
                <a:effectLst/>
                <a:uLnTx/>
                <a:uFillTx/>
                <a:latin typeface="Calibri" pitchFamily="34" charset="0"/>
                <a:ea typeface="Calibri" pitchFamily="34" charset="-122"/>
                <a:cs typeface="Calibri" pitchFamily="34" charset="-120"/>
              </a:rPr>
              <a:t>How PacketFusion eliminates guesswork and accelerates cloud migration</a:t>
            </a:r>
            <a:endParaRPr kumimoji="0" lang="en-US" sz="14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8" name="Shape 6"/>
          <p:cNvSpPr/>
          <p:nvPr/>
        </p:nvSpPr>
        <p:spPr>
          <a:xfrm>
            <a:off x="365760" y="2121408"/>
            <a:ext cx="11430000" cy="3657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Text 7"/>
          <p:cNvSpPr/>
          <p:nvPr/>
        </p:nvSpPr>
        <p:spPr>
          <a:xfrm>
            <a:off x="365760" y="2286000"/>
            <a:ext cx="5303520" cy="34747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What is the MAT?</a:t>
            </a:r>
            <a:endParaRPr kumimoji="0" lang="en-US" sz="16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0" name="Shape 8"/>
          <p:cNvSpPr/>
          <p:nvPr/>
        </p:nvSpPr>
        <p:spPr>
          <a:xfrm>
            <a:off x="365760" y="2724912"/>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1" name="Shape 9"/>
          <p:cNvSpPr/>
          <p:nvPr/>
        </p:nvSpPr>
        <p:spPr>
          <a:xfrm>
            <a:off x="365760" y="2724912"/>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2" name="Text 10"/>
          <p:cNvSpPr/>
          <p:nvPr/>
        </p:nvSpPr>
        <p:spPr>
          <a:xfrm>
            <a:off x="502920" y="2770632"/>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Automated Data Extraction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Connects directly to your existing PBX (e.g. Mitel, Cisco CUCM, Avaya, NEC) and extracts full system configuration data, no manual data gathering required.</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3" name="Shape 11"/>
          <p:cNvSpPr/>
          <p:nvPr/>
        </p:nvSpPr>
        <p:spPr>
          <a:xfrm>
            <a:off x="365760" y="3529584"/>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4" name="Shape 12"/>
          <p:cNvSpPr/>
          <p:nvPr/>
        </p:nvSpPr>
        <p:spPr>
          <a:xfrm>
            <a:off x="365760" y="3529584"/>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5" name="Text 13"/>
          <p:cNvSpPr/>
          <p:nvPr/>
        </p:nvSpPr>
        <p:spPr>
          <a:xfrm>
            <a:off x="502920" y="3575304"/>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Vendor-Agnostic Audit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Captures profiles, devices, trunks, call flows, hunt groups, locations, and extension ranges regardless of legacy platform.</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6" name="Shape 14"/>
          <p:cNvSpPr/>
          <p:nvPr/>
        </p:nvSpPr>
        <p:spPr>
          <a:xfrm>
            <a:off x="365760" y="4334256"/>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7" name="Shape 15"/>
          <p:cNvSpPr/>
          <p:nvPr/>
        </p:nvSpPr>
        <p:spPr>
          <a:xfrm>
            <a:off x="365760" y="4334256"/>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8" name="Text 16"/>
          <p:cNvSpPr/>
          <p:nvPr/>
        </p:nvSpPr>
        <p:spPr>
          <a:xfrm>
            <a:off x="502920" y="4379976"/>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Cloud Readiness Report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Produces a structured assessment report that maps your current environment to the target cloud platform (e.g., Zoom Phone), identifying gaps and risks before migration begins.</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9" name="Shape 17"/>
          <p:cNvSpPr/>
          <p:nvPr/>
        </p:nvSpPr>
        <p:spPr>
          <a:xfrm>
            <a:off x="365760" y="5138928"/>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0" name="Shape 18"/>
          <p:cNvSpPr/>
          <p:nvPr/>
        </p:nvSpPr>
        <p:spPr>
          <a:xfrm>
            <a:off x="365760" y="5138928"/>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1" name="Text 19"/>
          <p:cNvSpPr/>
          <p:nvPr/>
        </p:nvSpPr>
        <p:spPr>
          <a:xfrm>
            <a:off x="502920" y="5184648"/>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Migration Workbook Output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Automatically generates a pre-populated migration workbook, reducing manual effort and accelerating the Discovery &amp; Planning phase.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2" name="Text 20"/>
          <p:cNvSpPr/>
          <p:nvPr/>
        </p:nvSpPr>
        <p:spPr>
          <a:xfrm>
            <a:off x="6035040" y="2286000"/>
            <a:ext cx="5806440" cy="34747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What the MAT Delivers</a:t>
            </a:r>
            <a:endParaRPr kumimoji="0" lang="en-US" sz="16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3" name="Shape 21"/>
          <p:cNvSpPr/>
          <p:nvPr/>
        </p:nvSpPr>
        <p:spPr>
          <a:xfrm>
            <a:off x="6035040" y="2834640"/>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4" name="Text 22"/>
          <p:cNvSpPr/>
          <p:nvPr/>
        </p:nvSpPr>
        <p:spPr>
          <a:xfrm>
            <a:off x="6035040" y="2834640"/>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01</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5" name="Text 23"/>
          <p:cNvSpPr/>
          <p:nvPr/>
        </p:nvSpPr>
        <p:spPr>
          <a:xfrm>
            <a:off x="6400800" y="2724912"/>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Detailed System Inventory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Complete count and categorisation of all DNs, profiles, devices, hunt groups, call flows, trunks, and paging groups across every site.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6" name="Shape 24"/>
          <p:cNvSpPr/>
          <p:nvPr/>
        </p:nvSpPr>
        <p:spPr>
          <a:xfrm>
            <a:off x="6035040" y="3474720"/>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7" name="Shape 25"/>
          <p:cNvSpPr/>
          <p:nvPr/>
        </p:nvSpPr>
        <p:spPr>
          <a:xfrm>
            <a:off x="6035040" y="3602736"/>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8" name="Text 26"/>
          <p:cNvSpPr/>
          <p:nvPr/>
        </p:nvSpPr>
        <p:spPr>
          <a:xfrm>
            <a:off x="6035040" y="3602736"/>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02</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9" name="Text 27"/>
          <p:cNvSpPr/>
          <p:nvPr/>
        </p:nvSpPr>
        <p:spPr>
          <a:xfrm>
            <a:off x="6400800" y="3493008"/>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Feature Parity Analysis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Side-by-side comparison of current PBX features vs. cloud platform capabilities with supported, unsupported, and check-required flags per feature.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0" name="Shape 28"/>
          <p:cNvSpPr/>
          <p:nvPr/>
        </p:nvSpPr>
        <p:spPr>
          <a:xfrm>
            <a:off x="6035040" y="4242816"/>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1" name="Shape 29"/>
          <p:cNvSpPr/>
          <p:nvPr/>
        </p:nvSpPr>
        <p:spPr>
          <a:xfrm>
            <a:off x="6035040" y="4370832"/>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2" name="Text 30"/>
          <p:cNvSpPr/>
          <p:nvPr/>
        </p:nvSpPr>
        <p:spPr>
          <a:xfrm>
            <a:off x="6035040" y="4370832"/>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03</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3" name="Text 31"/>
          <p:cNvSpPr/>
          <p:nvPr/>
        </p:nvSpPr>
        <p:spPr>
          <a:xfrm>
            <a:off x="6400800" y="4261104"/>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Call Usage &amp; Licensing Intelligence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CDR-based analysis categorises users as High / Medium / Low usage directly informing license tier decisions and cost modelling.</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4" name="Shape 32"/>
          <p:cNvSpPr/>
          <p:nvPr/>
        </p:nvSpPr>
        <p:spPr>
          <a:xfrm>
            <a:off x="6035040" y="5010912"/>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5" name="Shape 33"/>
          <p:cNvSpPr/>
          <p:nvPr/>
        </p:nvSpPr>
        <p:spPr>
          <a:xfrm>
            <a:off x="6035040" y="5138928"/>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6" name="Text 34"/>
          <p:cNvSpPr/>
          <p:nvPr/>
        </p:nvSpPr>
        <p:spPr>
          <a:xfrm>
            <a:off x="6035040" y="5138928"/>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04</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7" name="Text 35"/>
          <p:cNvSpPr/>
          <p:nvPr/>
        </p:nvSpPr>
        <p:spPr>
          <a:xfrm>
            <a:off x="6400800" y="5029200"/>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Pre-Flagged Issue Log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Automatically identifies configuration problems, duplicate DNs, short extension lengths, single-member groups, unsupported devices, that must be resolved before migration.</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8" name="Shape 36"/>
          <p:cNvSpPr/>
          <p:nvPr/>
        </p:nvSpPr>
        <p:spPr>
          <a:xfrm>
            <a:off x="6035040" y="5779008"/>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9" name="Shape 37"/>
          <p:cNvSpPr/>
          <p:nvPr/>
        </p:nvSpPr>
        <p:spPr>
          <a:xfrm>
            <a:off x="6035040" y="5907024"/>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0" name="Text 38"/>
          <p:cNvSpPr/>
          <p:nvPr/>
        </p:nvSpPr>
        <p:spPr>
          <a:xfrm>
            <a:off x="6035040" y="5907024"/>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05</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1" name="Text 39"/>
          <p:cNvSpPr/>
          <p:nvPr/>
        </p:nvSpPr>
        <p:spPr>
          <a:xfrm>
            <a:off x="6400800" y="5797296"/>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Analog &amp; Peripheral Device Map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Surfaces all fax machines, ATAs, alarm lines, and analog endpoints requiring gateway hardware critical for campus and multi-site environments.</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2" name="Shape 40"/>
          <p:cNvSpPr/>
          <p:nvPr/>
        </p:nvSpPr>
        <p:spPr>
          <a:xfrm>
            <a:off x="0" y="6583680"/>
            <a:ext cx="12161520" cy="27432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3" name="Text 41"/>
          <p:cNvSpPr/>
          <p:nvPr/>
        </p:nvSpPr>
        <p:spPr>
          <a:xfrm>
            <a:off x="274320" y="6583680"/>
            <a:ext cx="1161288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8C8DC"/>
                </a:solidFill>
                <a:effectLst/>
                <a:uLnTx/>
                <a:uFillTx/>
                <a:latin typeface="Calibri" pitchFamily="34" charset="0"/>
                <a:ea typeface="Calibri" pitchFamily="34" charset="-122"/>
                <a:cs typeface="Calibri" pitchFamily="34" charset="-120"/>
              </a:rPr>
              <a:t>© PacketFusion  |  Powered by Bridgepointe Technologies  |  Migration Intelligence Audit Tool</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61520" cy="64008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 name="Text 1"/>
          <p:cNvSpPr/>
          <p:nvPr/>
        </p:nvSpPr>
        <p:spPr>
          <a:xfrm>
            <a:off x="365760" y="0"/>
            <a:ext cx="8229600" cy="6400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 name="Text 3"/>
          <p:cNvSpPr/>
          <p:nvPr/>
        </p:nvSpPr>
        <p:spPr>
          <a:xfrm>
            <a:off x="365760" y="749808"/>
            <a:ext cx="11430000" cy="5029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MAT Report Sections  </a:t>
            </a:r>
            <a:r>
              <a:rPr kumimoji="0" lang="en-US" sz="30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&amp; Why They Matter</a:t>
            </a:r>
            <a:endParaRPr kumimoji="0" lang="en-US" sz="3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 name="Text 4"/>
          <p:cNvSpPr/>
          <p:nvPr/>
        </p:nvSpPr>
        <p:spPr>
          <a:xfrm>
            <a:off x="365760" y="1298448"/>
            <a:ext cx="114300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srgbClr val="5A7A8E"/>
                </a:solidFill>
                <a:effectLst/>
                <a:uLnTx/>
                <a:uFillTx/>
                <a:latin typeface="Calibri" pitchFamily="34" charset="0"/>
                <a:ea typeface="Calibri" pitchFamily="34" charset="-122"/>
                <a:cs typeface="Calibri" pitchFamily="34" charset="-120"/>
              </a:rPr>
              <a:t>Each section of the audit report directly informs a critical decision in the migration planning process</a:t>
            </a:r>
            <a:endParaRPr kumimoji="0" lang="en-US" sz="13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7" name="Shape 5"/>
          <p:cNvSpPr/>
          <p:nvPr/>
        </p:nvSpPr>
        <p:spPr>
          <a:xfrm>
            <a:off x="365760" y="1645920"/>
            <a:ext cx="11430000" cy="3657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8" name="Shape 6"/>
          <p:cNvSpPr/>
          <p:nvPr/>
        </p:nvSpPr>
        <p:spPr>
          <a:xfrm>
            <a:off x="3657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Shape 7"/>
          <p:cNvSpPr/>
          <p:nvPr/>
        </p:nvSpPr>
        <p:spPr>
          <a:xfrm>
            <a:off x="3657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0" name="Shape 8"/>
          <p:cNvSpPr/>
          <p:nvPr/>
        </p:nvSpPr>
        <p:spPr>
          <a:xfrm>
            <a:off x="3657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1" name="Text 9"/>
          <p:cNvSpPr/>
          <p:nvPr/>
        </p:nvSpPr>
        <p:spPr>
          <a:xfrm>
            <a:off x="4754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01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CDR Summary &amp; Call Usage</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2" name="Text 10"/>
          <p:cNvSpPr/>
          <p:nvPr/>
        </p:nvSpPr>
        <p:spPr>
          <a:xfrm>
            <a:off x="4754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3" name="Text 11"/>
          <p:cNvSpPr/>
          <p:nvPr/>
        </p:nvSpPr>
        <p:spPr>
          <a:xfrm>
            <a:off x="4754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Identifies High / Medium / Low users by call volume</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4" name="Shape 12"/>
          <p:cNvSpPr/>
          <p:nvPr/>
        </p:nvSpPr>
        <p:spPr>
          <a:xfrm>
            <a:off x="4572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5" name="Text 13"/>
          <p:cNvSpPr/>
          <p:nvPr/>
        </p:nvSpPr>
        <p:spPr>
          <a:xfrm>
            <a:off x="4754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6" name="Text 14"/>
          <p:cNvSpPr/>
          <p:nvPr/>
        </p:nvSpPr>
        <p:spPr>
          <a:xfrm>
            <a:off x="4754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Directly maps to license tier selection avoids over-provisioning or under-licensing on day one.</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7" name="Shape 15"/>
          <p:cNvSpPr/>
          <p:nvPr/>
        </p:nvSpPr>
        <p:spPr>
          <a:xfrm>
            <a:off x="42519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8" name="Shape 16"/>
          <p:cNvSpPr/>
          <p:nvPr/>
        </p:nvSpPr>
        <p:spPr>
          <a:xfrm>
            <a:off x="42519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9" name="Shape 17"/>
          <p:cNvSpPr/>
          <p:nvPr/>
        </p:nvSpPr>
        <p:spPr>
          <a:xfrm>
            <a:off x="42519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0" name="Text 18"/>
          <p:cNvSpPr/>
          <p:nvPr/>
        </p:nvSpPr>
        <p:spPr>
          <a:xfrm>
            <a:off x="43616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02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Feature Parity Analysis</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1" name="Text 19"/>
          <p:cNvSpPr/>
          <p:nvPr/>
        </p:nvSpPr>
        <p:spPr>
          <a:xfrm>
            <a:off x="43616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2" name="Text 20"/>
          <p:cNvSpPr/>
          <p:nvPr/>
        </p:nvSpPr>
        <p:spPr>
          <a:xfrm>
            <a:off x="43616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65% parity score example flags unsupported &amp; check-required features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3" name="Shape 21"/>
          <p:cNvSpPr/>
          <p:nvPr/>
        </p:nvSpPr>
        <p:spPr>
          <a:xfrm>
            <a:off x="43434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4" name="Text 22"/>
          <p:cNvSpPr/>
          <p:nvPr/>
        </p:nvSpPr>
        <p:spPr>
          <a:xfrm>
            <a:off x="43616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5" name="Text 23"/>
          <p:cNvSpPr/>
          <p:nvPr/>
        </p:nvSpPr>
        <p:spPr>
          <a:xfrm>
            <a:off x="43616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Surfaces functional gaps before go-live, allowing time to retrain users or reconfigure workflows.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6" name="Shape 24"/>
          <p:cNvSpPr/>
          <p:nvPr/>
        </p:nvSpPr>
        <p:spPr>
          <a:xfrm>
            <a:off x="81381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7" name="Shape 25"/>
          <p:cNvSpPr/>
          <p:nvPr/>
        </p:nvSpPr>
        <p:spPr>
          <a:xfrm>
            <a:off x="81381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8" name="Shape 26"/>
          <p:cNvSpPr/>
          <p:nvPr/>
        </p:nvSpPr>
        <p:spPr>
          <a:xfrm>
            <a:off x="81381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9" name="Text 27"/>
          <p:cNvSpPr/>
          <p:nvPr/>
        </p:nvSpPr>
        <p:spPr>
          <a:xfrm>
            <a:off x="82478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03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Handset &amp; Extension Inventory</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0" name="Text 28"/>
          <p:cNvSpPr/>
          <p:nvPr/>
        </p:nvSpPr>
        <p:spPr>
          <a:xfrm>
            <a:off x="82478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1" name="Text 29"/>
          <p:cNvSpPr/>
          <p:nvPr/>
        </p:nvSpPr>
        <p:spPr>
          <a:xfrm>
            <a:off x="82478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Full device list: IP phones, soft clients, ATAs, analog adapters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2" name="Shape 30"/>
          <p:cNvSpPr/>
          <p:nvPr/>
        </p:nvSpPr>
        <p:spPr>
          <a:xfrm>
            <a:off x="82296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3" name="Text 31"/>
          <p:cNvSpPr/>
          <p:nvPr/>
        </p:nvSpPr>
        <p:spPr>
          <a:xfrm>
            <a:off x="82478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4" name="Text 32"/>
          <p:cNvSpPr/>
          <p:nvPr/>
        </p:nvSpPr>
        <p:spPr>
          <a:xfrm>
            <a:off x="82478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Determines which endpoints need replacing, which need gateways, and informs hardware procurement.</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5" name="Shape 33"/>
          <p:cNvSpPr/>
          <p:nvPr/>
        </p:nvSpPr>
        <p:spPr>
          <a:xfrm>
            <a:off x="3657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6" name="Shape 34"/>
          <p:cNvSpPr/>
          <p:nvPr/>
        </p:nvSpPr>
        <p:spPr>
          <a:xfrm>
            <a:off x="3657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7" name="Shape 35"/>
          <p:cNvSpPr/>
          <p:nvPr/>
        </p:nvSpPr>
        <p:spPr>
          <a:xfrm>
            <a:off x="3657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8" name="Text 36"/>
          <p:cNvSpPr/>
          <p:nvPr/>
        </p:nvSpPr>
        <p:spPr>
          <a:xfrm>
            <a:off x="4754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04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Issues &amp; Configuration Flags</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9" name="Text 37"/>
          <p:cNvSpPr/>
          <p:nvPr/>
        </p:nvSpPr>
        <p:spPr>
          <a:xfrm>
            <a:off x="4754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0" name="Text 38"/>
          <p:cNvSpPr/>
          <p:nvPr/>
        </p:nvSpPr>
        <p:spPr>
          <a:xfrm>
            <a:off x="4754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Auto-detects duplicate DNs, extension length violations, single-member groups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1" name="Shape 39"/>
          <p:cNvSpPr/>
          <p:nvPr/>
        </p:nvSpPr>
        <p:spPr>
          <a:xfrm>
            <a:off x="4572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2" name="Text 40"/>
          <p:cNvSpPr/>
          <p:nvPr/>
        </p:nvSpPr>
        <p:spPr>
          <a:xfrm>
            <a:off x="4754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3" name="Text 41"/>
          <p:cNvSpPr/>
          <p:nvPr/>
        </p:nvSpPr>
        <p:spPr>
          <a:xfrm>
            <a:off x="4754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Problems flagged here must be resolved before import — catching them early prevents failed migrations.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4" name="Shape 42"/>
          <p:cNvSpPr/>
          <p:nvPr/>
        </p:nvSpPr>
        <p:spPr>
          <a:xfrm>
            <a:off x="42519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5" name="Shape 43"/>
          <p:cNvSpPr/>
          <p:nvPr/>
        </p:nvSpPr>
        <p:spPr>
          <a:xfrm>
            <a:off x="42519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6" name="Shape 44"/>
          <p:cNvSpPr/>
          <p:nvPr/>
        </p:nvSpPr>
        <p:spPr>
          <a:xfrm>
            <a:off x="42519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7" name="Text 45"/>
          <p:cNvSpPr/>
          <p:nvPr/>
        </p:nvSpPr>
        <p:spPr>
          <a:xfrm>
            <a:off x="43616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05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Call Flows, Hunt Groups &amp; Routing</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8" name="Text 46"/>
          <p:cNvSpPr/>
          <p:nvPr/>
        </p:nvSpPr>
        <p:spPr>
          <a:xfrm>
            <a:off x="43616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9" name="Text 47"/>
          <p:cNvSpPr/>
          <p:nvPr/>
        </p:nvSpPr>
        <p:spPr>
          <a:xfrm>
            <a:off x="43616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Maps all hunt groups, pickup groups, IVR routes, and pilot numbers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0" name="Shape 48"/>
          <p:cNvSpPr/>
          <p:nvPr/>
        </p:nvSpPr>
        <p:spPr>
          <a:xfrm>
            <a:off x="43434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1" name="Text 49"/>
          <p:cNvSpPr/>
          <p:nvPr/>
        </p:nvSpPr>
        <p:spPr>
          <a:xfrm>
            <a:off x="43616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2" name="Text 50"/>
          <p:cNvSpPr/>
          <p:nvPr/>
        </p:nvSpPr>
        <p:spPr>
          <a:xfrm>
            <a:off x="43616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Ensures call routing logic is preserved or redesigned before cutover zero disruption to users.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3" name="Shape 51"/>
          <p:cNvSpPr/>
          <p:nvPr/>
        </p:nvSpPr>
        <p:spPr>
          <a:xfrm>
            <a:off x="81381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4" name="Shape 52"/>
          <p:cNvSpPr/>
          <p:nvPr/>
        </p:nvSpPr>
        <p:spPr>
          <a:xfrm>
            <a:off x="81381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5" name="Shape 53"/>
          <p:cNvSpPr/>
          <p:nvPr/>
        </p:nvSpPr>
        <p:spPr>
          <a:xfrm>
            <a:off x="81381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6" name="Text 54"/>
          <p:cNvSpPr/>
          <p:nvPr/>
        </p:nvSpPr>
        <p:spPr>
          <a:xfrm>
            <a:off x="82478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06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Migration Workbook Output</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7" name="Text 55"/>
          <p:cNvSpPr/>
          <p:nvPr/>
        </p:nvSpPr>
        <p:spPr>
          <a:xfrm>
            <a:off x="82478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8" name="Text 56"/>
          <p:cNvSpPr/>
          <p:nvPr/>
        </p:nvSpPr>
        <p:spPr>
          <a:xfrm>
            <a:off x="82478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Auto-populated profiles, locations, hunt groups, and analog device tabs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9" name="Shape 57"/>
          <p:cNvSpPr/>
          <p:nvPr/>
        </p:nvSpPr>
        <p:spPr>
          <a:xfrm>
            <a:off x="82296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0" name="Text 58"/>
          <p:cNvSpPr/>
          <p:nvPr/>
        </p:nvSpPr>
        <p:spPr>
          <a:xfrm>
            <a:off x="82478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1" name="Text 59"/>
          <p:cNvSpPr/>
          <p:nvPr/>
        </p:nvSpPr>
        <p:spPr>
          <a:xfrm>
            <a:off x="82478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Eliminates weeks of manual data entry the workbook is ready to import into the cloud platform.</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2" name="Shape 60"/>
          <p:cNvSpPr/>
          <p:nvPr/>
        </p:nvSpPr>
        <p:spPr>
          <a:xfrm>
            <a:off x="0" y="6446520"/>
            <a:ext cx="12161520" cy="40233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3" name="Text 61"/>
          <p:cNvSpPr/>
          <p:nvPr/>
        </p:nvSpPr>
        <p:spPr>
          <a:xfrm>
            <a:off x="365760" y="6446520"/>
            <a:ext cx="11430000" cy="40233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The MAT is included as part of PacketFusion's Discovery &amp; Planning phase — at no additional cost to the client.</a:t>
            </a: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9BDE-2E05-20B6-4CF5-1B139BF39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1E83F-F752-FF1E-F3C0-F38D104B7DC1}"/>
              </a:ext>
            </a:extLst>
          </p:cNvPr>
          <p:cNvSpPr>
            <a:spLocks noGrp="1"/>
          </p:cNvSpPr>
          <p:nvPr>
            <p:ph type="ctrTitle"/>
          </p:nvPr>
        </p:nvSpPr>
        <p:spPr>
          <a:xfrm>
            <a:off x="561787" y="2697055"/>
            <a:ext cx="10940554" cy="1238071"/>
          </a:xfrm>
        </p:spPr>
        <p:txBody>
          <a:bodyPr lIns="91440" tIns="45720" rIns="91440" bIns="45720" anchor="t">
            <a:normAutofit/>
          </a:bodyPr>
          <a:lstStyle/>
          <a:p>
            <a:r>
              <a:rPr lang="en-US" sz="5400"/>
              <a:t>Sample Migration Assessment </a:t>
            </a:r>
            <a:endParaRPr lang="en-US" sz="3600"/>
          </a:p>
        </p:txBody>
      </p:sp>
    </p:spTree>
    <p:extLst>
      <p:ext uri="{BB962C8B-B14F-4D97-AF65-F5344CB8AC3E}">
        <p14:creationId xmlns:p14="http://schemas.microsoft.com/office/powerpoint/2010/main" val="420663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a:lstStyle/>
          <a:p>
            <a:endParaRPr lang="en-US" sz="2400"/>
          </a:p>
        </p:txBody>
      </p:sp>
      <p:sp>
        <p:nvSpPr>
          <p:cNvPr id="3" name="HdrTxt"/>
          <p:cNvSpPr/>
          <p:nvPr/>
        </p:nvSpPr>
        <p:spPr>
          <a:xfrm>
            <a:off x="365760" y="0"/>
            <a:ext cx="8534400" cy="670560"/>
          </a:xfrm>
          <a:prstGeom prst="rect">
            <a:avLst/>
          </a:prstGeom>
          <a:noFill/>
          <a:ln/>
        </p:spPr>
        <p:txBody>
          <a:bodyPr wrap="square" lIns="0" tIns="0" rIns="0" bIns="0" rtlCol="0" anchor="ctr"/>
          <a:lstStyle/>
          <a:p>
            <a:pPr defTabSz="1219170"/>
            <a:r>
              <a:rPr lang="en-US" sz="1700">
                <a:solidFill>
                  <a:srgbClr val="FFFFFF"/>
                </a:solidFill>
                <a:latin typeface="Calibri"/>
              </a:rPr>
              <a:t>Data Extraction Tool  |  System Overview &amp; Executive Summary</a:t>
            </a:r>
          </a:p>
        </p:txBody>
      </p:sp>
      <p:sp>
        <p:nvSpPr>
          <p:cNvPr id="4" name="Logo"/>
          <p:cNvSpPr/>
          <p:nvPr/>
        </p:nvSpPr>
        <p:spPr>
          <a:xfrm>
            <a:off x="9144000" y="0"/>
            <a:ext cx="2804160" cy="670560"/>
          </a:xfrm>
          <a:prstGeom prst="rect">
            <a:avLst/>
          </a:prstGeom>
          <a:noFill/>
          <a:ln/>
        </p:spPr>
        <p:txBody>
          <a:bodyPr wrap="square" lIns="0" tIns="0" rIns="0" bIns="0" rtlCol="0" anchor="ctr"/>
          <a:lstStyle/>
          <a:p>
            <a:pPr algn="r" defTabSz="1219170"/>
            <a:r>
              <a:rPr lang="en-US" sz="1467" b="1">
                <a:solidFill>
                  <a:srgbClr val="FFFFFF"/>
                </a:solidFill>
                <a:latin typeface="Calibri"/>
              </a:rPr>
              <a:t>PACKET</a:t>
            </a:r>
            <a:r>
              <a:rPr lang="en-US" sz="1467" b="1">
                <a:solidFill>
                  <a:srgbClr val="3DAB6E"/>
                </a:solidFill>
                <a:latin typeface="Calibri"/>
              </a:rPr>
              <a:t>FUSION</a:t>
            </a:r>
          </a:p>
        </p:txBody>
      </p:sp>
      <p:sp>
        <p:nvSpPr>
          <p:cNvPr id="5" name="SecTitle"/>
          <p:cNvSpPr/>
          <p:nvPr/>
        </p:nvSpPr>
        <p:spPr>
          <a:xfrm>
            <a:off x="365760" y="792480"/>
            <a:ext cx="11460480" cy="426720"/>
          </a:xfrm>
          <a:prstGeom prst="rect">
            <a:avLst/>
          </a:prstGeom>
          <a:noFill/>
          <a:ln/>
        </p:spPr>
        <p:txBody>
          <a:bodyPr wrap="square" lIns="0" tIns="0" rIns="0" bIns="0" rtlCol="0" anchor="ctr"/>
          <a:lstStyle/>
          <a:p>
            <a:pPr defTabSz="1219170"/>
            <a:r>
              <a:rPr lang="en-US" sz="2133" b="1" dirty="0">
                <a:solidFill>
                  <a:srgbClr val="003B5C"/>
                </a:solidFill>
                <a:latin typeface="Calibri"/>
              </a:rPr>
              <a:t>1.  System Overview </a:t>
            </a:r>
          </a:p>
        </p:txBody>
      </p:sp>
      <p:sp>
        <p:nvSpPr>
          <p:cNvPr id="6" name="SubTitle"/>
          <p:cNvSpPr/>
          <p:nvPr/>
        </p:nvSpPr>
        <p:spPr>
          <a:xfrm>
            <a:off x="365760" y="1219200"/>
            <a:ext cx="11460480" cy="330000"/>
          </a:xfrm>
          <a:prstGeom prst="rect">
            <a:avLst/>
          </a:prstGeom>
          <a:noFill/>
          <a:ln/>
        </p:spPr>
        <p:txBody>
          <a:bodyPr wrap="square" lIns="0" tIns="0" rIns="0" bIns="0" rtlCol="0" anchor="ctr"/>
          <a:lstStyle/>
          <a:p>
            <a:pPr defTabSz="1219170"/>
            <a:r>
              <a:rPr lang="en-US" sz="1000">
                <a:solidFill>
                  <a:srgbClr val="444444"/>
                </a:solidFill>
                <a:latin typeface="Calibri"/>
              </a:rPr>
              <a:t>Cisco CUCM 10.5.2  |  Audited: 2026-05-08  |  IP: 172.16.0.2  |  Build: 10.5.2.16900-10.i386  |  Publisher MAC: 001F29BC4694</a:t>
            </a:r>
          </a:p>
        </p:txBody>
      </p:sp>
      <p:graphicFrame>
        <p:nvGraphicFramePr>
          <p:cNvPr id="7" name="SysTable"/>
          <p:cNvGraphicFramePr>
            <a:graphicFrameLocks noGrp="1"/>
          </p:cNvGraphicFramePr>
          <p:nvPr>
            <p:extLst>
              <p:ext uri="{D42A27DB-BD31-4B8C-83A1-F6EECF244321}">
                <p14:modId xmlns:p14="http://schemas.microsoft.com/office/powerpoint/2010/main" val="1575821307"/>
              </p:ext>
            </p:extLst>
          </p:nvPr>
        </p:nvGraphicFramePr>
        <p:xfrm>
          <a:off x="365760" y="1620000"/>
          <a:ext cx="5608320" cy="1100670"/>
        </p:xfrm>
        <a:graphic>
          <a:graphicData uri="http://schemas.openxmlformats.org/drawingml/2006/table">
            <a:tbl>
              <a:tblPr/>
              <a:tblGrid>
                <a:gridCol w="2100000">
                  <a:extLst>
                    <a:ext uri="{9D8B030D-6E8A-4147-A177-3AD203B41FA5}">
                      <a16:colId xmlns:a16="http://schemas.microsoft.com/office/drawing/2014/main" val="20000"/>
                    </a:ext>
                  </a:extLst>
                </a:gridCol>
                <a:gridCol w="3508320">
                  <a:extLst>
                    <a:ext uri="{9D8B030D-6E8A-4147-A177-3AD203B41FA5}">
                      <a16:colId xmlns:a16="http://schemas.microsoft.com/office/drawing/2014/main" val="20001"/>
                    </a:ext>
                  </a:extLst>
                </a:gridCol>
              </a:tblGrid>
              <a:tr h="220000">
                <a:tc>
                  <a:txBody>
                    <a:bodyPr/>
                    <a:lstStyle/>
                    <a:p>
                      <a:pPr marL="0" indent="0" algn="l">
                        <a:buNone/>
                      </a:pPr>
                      <a:r>
                        <a:rPr lang="en-US" sz="1000" b="1">
                          <a:solidFill>
                            <a:srgbClr val="FFFFFF"/>
                          </a:solidFill>
                          <a:latin typeface="Calibri"/>
                        </a:rPr>
                        <a:t>Field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1000" b="1">
                          <a:solidFill>
                            <a:srgbClr val="FFFFFF"/>
                          </a:solidFill>
                          <a:latin typeface="Calibri"/>
                        </a:rPr>
                        <a:t>Value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20000"/>
                  </a:ext>
                </a:extLst>
              </a:tr>
              <a:tr h="200000">
                <a:tc>
                  <a:txBody>
                    <a:bodyPr/>
                    <a:lstStyle/>
                    <a:p>
                      <a:pPr marL="0" indent="0" algn="l">
                        <a:buNone/>
                      </a:pPr>
                      <a:r>
                        <a:rPr lang="en-US" sz="1000">
                          <a:solidFill>
                            <a:srgbClr val="222222"/>
                          </a:solidFill>
                          <a:latin typeface="Calibri"/>
                        </a:rPr>
                        <a:t>Organization</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l">
                        <a:buNone/>
                      </a:pPr>
                      <a:r>
                        <a:rPr lang="en-US" sz="1000" dirty="0">
                          <a:solidFill>
                            <a:srgbClr val="222222"/>
                          </a:solidFill>
                          <a:latin typeface="Calibri"/>
                        </a:rPr>
                        <a:t>Customer ABC</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20001"/>
                  </a:ext>
                </a:extLst>
              </a:tr>
              <a:tr h="200000">
                <a:tc>
                  <a:txBody>
                    <a:bodyPr/>
                    <a:lstStyle/>
                    <a:p>
                      <a:pPr marL="0" indent="0" algn="l">
                        <a:buNone/>
                      </a:pPr>
                      <a:r>
                        <a:rPr lang="en-US" sz="1000">
                          <a:solidFill>
                            <a:srgbClr val="222222"/>
                          </a:solidFill>
                          <a:latin typeface="Calibri"/>
                        </a:rPr>
                        <a:t>System Type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l">
                        <a:buNone/>
                      </a:pPr>
                      <a:r>
                        <a:rPr lang="en-US" sz="1000">
                          <a:solidFill>
                            <a:srgbClr val="222222"/>
                          </a:solidFill>
                          <a:latin typeface="Calibri"/>
                        </a:rPr>
                        <a:t>Cisco CUCM (On-Premise PBX)</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20002"/>
                  </a:ext>
                </a:extLst>
              </a:tr>
              <a:tr h="200000">
                <a:tc>
                  <a:txBody>
                    <a:bodyPr/>
                    <a:lstStyle/>
                    <a:p>
                      <a:pPr marL="0" indent="0" algn="l">
                        <a:buNone/>
                      </a:pPr>
                      <a:r>
                        <a:rPr lang="en-US" sz="1000">
                          <a:solidFill>
                            <a:srgbClr val="222222"/>
                          </a:solidFill>
                          <a:latin typeface="Calibri"/>
                        </a:rPr>
                        <a:t>Version / Build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l">
                        <a:buNone/>
                      </a:pPr>
                      <a:r>
                        <a:rPr lang="en-US" sz="1000">
                          <a:solidFill>
                            <a:srgbClr val="222222"/>
                          </a:solidFill>
                          <a:latin typeface="Calibri"/>
                        </a:rPr>
                        <a:t>10.5.2 / 10.5.2.16900-10.i386</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20003"/>
                  </a:ext>
                </a:extLst>
              </a:tr>
              <a:tr h="200000">
                <a:tc>
                  <a:txBody>
                    <a:bodyPr/>
                    <a:lstStyle/>
                    <a:p>
                      <a:pPr marL="0" indent="0" algn="l">
                        <a:buNone/>
                      </a:pPr>
                      <a:r>
                        <a:rPr lang="en-US" sz="1000">
                          <a:solidFill>
                            <a:srgbClr val="222222"/>
                          </a:solidFill>
                          <a:latin typeface="Calibri"/>
                        </a:rPr>
                        <a:t>IP Address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l">
                        <a:buNone/>
                      </a:pPr>
                      <a:r>
                        <a:rPr lang="en-US" sz="1000" dirty="0">
                          <a:solidFill>
                            <a:srgbClr val="222222"/>
                          </a:solidFill>
                          <a:latin typeface="Calibri"/>
                        </a:rPr>
                        <a:t>Publisher 172.16.0.2  |  Subscriber 172.16.0.3</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20004"/>
                  </a:ext>
                </a:extLst>
              </a:tr>
            </a:tbl>
          </a:graphicData>
        </a:graphic>
      </p:graphicFrame>
      <p:sp>
        <p:nvSpPr>
          <p:cNvPr id="8" name="Div"/>
          <p:cNvSpPr/>
          <p:nvPr/>
        </p:nvSpPr>
        <p:spPr>
          <a:xfrm>
            <a:off x="6217920" y="731520"/>
            <a:ext cx="36576" cy="5754624"/>
          </a:xfrm>
          <a:prstGeom prst="rect">
            <a:avLst/>
          </a:prstGeom>
          <a:solidFill>
            <a:srgbClr val="B8CDE0"/>
          </a:solidFill>
          <a:ln w="12700">
            <a:solidFill>
              <a:srgbClr val="B8CDE0"/>
            </a:solidFill>
            <a:prstDash val="solid"/>
          </a:ln>
        </p:spPr>
        <p:txBody>
          <a:bodyPr/>
          <a:lstStyle/>
          <a:p>
            <a:endParaRPr lang="en-US" sz="2400"/>
          </a:p>
        </p:txBody>
      </p:sp>
      <p:sp>
        <p:nvSpPr>
          <p:cNvPr id="9" name="RightTitle"/>
          <p:cNvSpPr/>
          <p:nvPr/>
        </p:nvSpPr>
        <p:spPr>
          <a:xfrm>
            <a:off x="6400800" y="792480"/>
            <a:ext cx="5364480" cy="426720"/>
          </a:xfrm>
          <a:prstGeom prst="rect">
            <a:avLst/>
          </a:prstGeom>
          <a:noFill/>
          <a:ln/>
        </p:spPr>
        <p:txBody>
          <a:bodyPr wrap="square" lIns="0" tIns="0" rIns="0" bIns="0" rtlCol="0" anchor="ctr"/>
          <a:lstStyle/>
          <a:p>
            <a:pPr defTabSz="1219170"/>
            <a:r>
              <a:rPr lang="en-US" sz="2133" b="1" dirty="0">
                <a:solidFill>
                  <a:srgbClr val="003B5C"/>
                </a:solidFill>
                <a:latin typeface="Calibri"/>
              </a:rPr>
              <a:t>2.  Insights Summary</a:t>
            </a:r>
          </a:p>
        </p:txBody>
      </p:sp>
      <p:sp>
        <p:nvSpPr>
          <p:cNvPr id="10" name="Card1Bg"/>
          <p:cNvSpPr/>
          <p:nvPr/>
        </p:nvSpPr>
        <p:spPr>
          <a:xfrm>
            <a:off x="6400800" y="13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endParaRPr lang="en-US" sz="2400"/>
          </a:p>
        </p:txBody>
      </p:sp>
      <p:sp>
        <p:nvSpPr>
          <p:cNvPr id="11" name="Card1Bar"/>
          <p:cNvSpPr/>
          <p:nvPr/>
        </p:nvSpPr>
        <p:spPr>
          <a:xfrm>
            <a:off x="6400800" y="1350000"/>
            <a:ext cx="2500000" cy="80000"/>
          </a:xfrm>
          <a:prstGeom prst="rect">
            <a:avLst/>
          </a:prstGeom>
          <a:solidFill>
            <a:srgbClr val="3DAB6E"/>
          </a:solidFill>
          <a:ln w="12700">
            <a:solidFill>
              <a:srgbClr val="3DAB6E"/>
            </a:solidFill>
            <a:prstDash val="solid"/>
          </a:ln>
        </p:spPr>
        <p:txBody>
          <a:bodyPr/>
          <a:lstStyle/>
          <a:p>
            <a:endParaRPr lang="en-US" sz="2400"/>
          </a:p>
        </p:txBody>
      </p:sp>
      <p:sp>
        <p:nvSpPr>
          <p:cNvPr id="12" name="Card1Num"/>
          <p:cNvSpPr/>
          <p:nvPr/>
        </p:nvSpPr>
        <p:spPr>
          <a:xfrm>
            <a:off x="6400800" y="1440000"/>
            <a:ext cx="2500000" cy="520000"/>
          </a:xfrm>
          <a:prstGeom prst="rect">
            <a:avLst/>
          </a:prstGeom>
          <a:noFill/>
          <a:ln/>
        </p:spPr>
        <p:txBody>
          <a:bodyPr wrap="square" lIns="0" tIns="0" rIns="0" bIns="0" rtlCol="0" anchor="ctr"/>
          <a:lstStyle/>
          <a:p>
            <a:pPr algn="ctr"/>
            <a:r>
              <a:rPr lang="en-US" sz="4000" b="1">
                <a:solidFill>
                  <a:srgbClr val="FFFFFF"/>
                </a:solidFill>
                <a:latin typeface="Calibri"/>
              </a:rPr>
              <a:t>793</a:t>
            </a:r>
          </a:p>
        </p:txBody>
      </p:sp>
      <p:sp>
        <p:nvSpPr>
          <p:cNvPr id="13" name="Card1Lbl"/>
          <p:cNvSpPr/>
          <p:nvPr/>
        </p:nvSpPr>
        <p:spPr>
          <a:xfrm>
            <a:off x="6400800" y="1960000"/>
            <a:ext cx="2500000" cy="240000"/>
          </a:xfrm>
          <a:prstGeom prst="rect">
            <a:avLst/>
          </a:prstGeom>
          <a:noFill/>
          <a:ln/>
        </p:spPr>
        <p:txBody>
          <a:bodyPr wrap="square" lIns="0" tIns="0" rIns="0" bIns="0" rtlCol="0" anchor="ctr"/>
          <a:lstStyle/>
          <a:p>
            <a:pPr algn="ctr"/>
            <a:r>
              <a:rPr lang="en-US" sz="1067" b="1">
                <a:solidFill>
                  <a:srgbClr val="3DAB6E"/>
                </a:solidFill>
                <a:latin typeface="Calibri"/>
              </a:rPr>
              <a:t>IP Extensions</a:t>
            </a:r>
          </a:p>
        </p:txBody>
      </p:sp>
      <p:sp>
        <p:nvSpPr>
          <p:cNvPr id="14" name="Card2Bg"/>
          <p:cNvSpPr/>
          <p:nvPr/>
        </p:nvSpPr>
        <p:spPr>
          <a:xfrm>
            <a:off x="9050000" y="13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endParaRPr lang="en-US" sz="2400"/>
          </a:p>
        </p:txBody>
      </p:sp>
      <p:sp>
        <p:nvSpPr>
          <p:cNvPr id="15" name="Card2Bar"/>
          <p:cNvSpPr/>
          <p:nvPr/>
        </p:nvSpPr>
        <p:spPr>
          <a:xfrm>
            <a:off x="9050000" y="1350000"/>
            <a:ext cx="2500000" cy="80000"/>
          </a:xfrm>
          <a:prstGeom prst="rect">
            <a:avLst/>
          </a:prstGeom>
          <a:solidFill>
            <a:srgbClr val="F0A500"/>
          </a:solidFill>
          <a:ln w="12700">
            <a:solidFill>
              <a:srgbClr val="F0A500"/>
            </a:solidFill>
            <a:prstDash val="solid"/>
          </a:ln>
        </p:spPr>
        <p:txBody>
          <a:bodyPr/>
          <a:lstStyle/>
          <a:p>
            <a:endParaRPr lang="en-US" sz="2400"/>
          </a:p>
        </p:txBody>
      </p:sp>
      <p:sp>
        <p:nvSpPr>
          <p:cNvPr id="16" name="Card2Num"/>
          <p:cNvSpPr/>
          <p:nvPr/>
        </p:nvSpPr>
        <p:spPr>
          <a:xfrm>
            <a:off x="9050000" y="1440000"/>
            <a:ext cx="2500000" cy="520000"/>
          </a:xfrm>
          <a:prstGeom prst="rect">
            <a:avLst/>
          </a:prstGeom>
          <a:noFill/>
          <a:ln/>
        </p:spPr>
        <p:txBody>
          <a:bodyPr wrap="square" lIns="0" tIns="0" rIns="0" bIns="0" rtlCol="0" anchor="ctr"/>
          <a:lstStyle/>
          <a:p>
            <a:pPr algn="ctr"/>
            <a:r>
              <a:rPr lang="en-US" sz="4000" b="1">
                <a:solidFill>
                  <a:srgbClr val="FFFFFF"/>
                </a:solidFill>
                <a:latin typeface="Calibri"/>
              </a:rPr>
              <a:t>135</a:t>
            </a:r>
          </a:p>
        </p:txBody>
      </p:sp>
      <p:sp>
        <p:nvSpPr>
          <p:cNvPr id="17" name="Card2Lbl"/>
          <p:cNvSpPr/>
          <p:nvPr/>
        </p:nvSpPr>
        <p:spPr>
          <a:xfrm>
            <a:off x="9050000" y="1960000"/>
            <a:ext cx="2500000" cy="240000"/>
          </a:xfrm>
          <a:prstGeom prst="rect">
            <a:avLst/>
          </a:prstGeom>
          <a:noFill/>
          <a:ln/>
        </p:spPr>
        <p:txBody>
          <a:bodyPr wrap="square" lIns="0" tIns="0" rIns="0" bIns="0" rtlCol="0" anchor="ctr"/>
          <a:lstStyle/>
          <a:p>
            <a:pPr algn="ctr"/>
            <a:r>
              <a:rPr lang="en-US" sz="1067" b="1">
                <a:solidFill>
                  <a:srgbClr val="F0A500"/>
                </a:solidFill>
                <a:latin typeface="Calibri"/>
              </a:rPr>
              <a:t>Analog Extensions</a:t>
            </a:r>
          </a:p>
        </p:txBody>
      </p:sp>
      <p:sp>
        <p:nvSpPr>
          <p:cNvPr id="18" name="Card3Bg"/>
          <p:cNvSpPr/>
          <p:nvPr/>
        </p:nvSpPr>
        <p:spPr>
          <a:xfrm>
            <a:off x="6400800" y="25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endParaRPr lang="en-US" sz="2400"/>
          </a:p>
        </p:txBody>
      </p:sp>
      <p:sp>
        <p:nvSpPr>
          <p:cNvPr id="19" name="Card3Bar"/>
          <p:cNvSpPr/>
          <p:nvPr/>
        </p:nvSpPr>
        <p:spPr>
          <a:xfrm>
            <a:off x="6400800" y="2550000"/>
            <a:ext cx="2500000" cy="80000"/>
          </a:xfrm>
          <a:prstGeom prst="rect">
            <a:avLst/>
          </a:prstGeom>
          <a:solidFill>
            <a:srgbClr val="3DAB6E"/>
          </a:solidFill>
          <a:ln w="12700">
            <a:solidFill>
              <a:srgbClr val="3DAB6E"/>
            </a:solidFill>
            <a:prstDash val="solid"/>
          </a:ln>
        </p:spPr>
        <p:txBody>
          <a:bodyPr/>
          <a:lstStyle/>
          <a:p>
            <a:endParaRPr lang="en-US" sz="2400"/>
          </a:p>
        </p:txBody>
      </p:sp>
      <p:sp>
        <p:nvSpPr>
          <p:cNvPr id="20" name="Card3Num"/>
          <p:cNvSpPr/>
          <p:nvPr/>
        </p:nvSpPr>
        <p:spPr>
          <a:xfrm>
            <a:off x="6400800" y="2640000"/>
            <a:ext cx="2500000" cy="520000"/>
          </a:xfrm>
          <a:prstGeom prst="rect">
            <a:avLst/>
          </a:prstGeom>
          <a:noFill/>
          <a:ln/>
        </p:spPr>
        <p:txBody>
          <a:bodyPr wrap="square" lIns="0" tIns="0" rIns="0" bIns="0" rtlCol="0" anchor="ctr"/>
          <a:lstStyle/>
          <a:p>
            <a:pPr algn="ctr"/>
            <a:r>
              <a:rPr lang="en-US" sz="4000" b="1">
                <a:solidFill>
                  <a:srgbClr val="FFFFFF"/>
                </a:solidFill>
                <a:latin typeface="Calibri"/>
              </a:rPr>
              <a:t>949</a:t>
            </a:r>
          </a:p>
        </p:txBody>
      </p:sp>
      <p:sp>
        <p:nvSpPr>
          <p:cNvPr id="21" name="Card3Lbl"/>
          <p:cNvSpPr/>
          <p:nvPr/>
        </p:nvSpPr>
        <p:spPr>
          <a:xfrm>
            <a:off x="6400800" y="3160000"/>
            <a:ext cx="2500000" cy="240000"/>
          </a:xfrm>
          <a:prstGeom prst="rect">
            <a:avLst/>
          </a:prstGeom>
          <a:noFill/>
          <a:ln/>
        </p:spPr>
        <p:txBody>
          <a:bodyPr wrap="square" lIns="0" tIns="0" rIns="0" bIns="0" rtlCol="0" anchor="ctr"/>
          <a:lstStyle/>
          <a:p>
            <a:pPr algn="ctr"/>
            <a:r>
              <a:rPr lang="en-US" sz="1067" b="1">
                <a:solidFill>
                  <a:srgbClr val="3DAB6E"/>
                </a:solidFill>
                <a:latin typeface="Calibri"/>
              </a:rPr>
              <a:t>Total DNs</a:t>
            </a:r>
          </a:p>
        </p:txBody>
      </p:sp>
      <p:sp>
        <p:nvSpPr>
          <p:cNvPr id="22" name="Card4Bg"/>
          <p:cNvSpPr/>
          <p:nvPr/>
        </p:nvSpPr>
        <p:spPr>
          <a:xfrm>
            <a:off x="9050000" y="25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endParaRPr lang="en-US" sz="2400"/>
          </a:p>
        </p:txBody>
      </p:sp>
      <p:sp>
        <p:nvSpPr>
          <p:cNvPr id="23" name="Card4Bar"/>
          <p:cNvSpPr/>
          <p:nvPr/>
        </p:nvSpPr>
        <p:spPr>
          <a:xfrm>
            <a:off x="9050000" y="2550000"/>
            <a:ext cx="2500000" cy="80000"/>
          </a:xfrm>
          <a:prstGeom prst="rect">
            <a:avLst/>
          </a:prstGeom>
          <a:solidFill>
            <a:srgbClr val="3DAB6E"/>
          </a:solidFill>
          <a:ln w="12700">
            <a:solidFill>
              <a:srgbClr val="3DAB6E"/>
            </a:solidFill>
            <a:prstDash val="solid"/>
          </a:ln>
        </p:spPr>
        <p:txBody>
          <a:bodyPr/>
          <a:lstStyle/>
          <a:p>
            <a:endParaRPr lang="en-US" sz="2400"/>
          </a:p>
        </p:txBody>
      </p:sp>
      <p:sp>
        <p:nvSpPr>
          <p:cNvPr id="24" name="Card4Num"/>
          <p:cNvSpPr/>
          <p:nvPr/>
        </p:nvSpPr>
        <p:spPr>
          <a:xfrm>
            <a:off x="9050000" y="2640000"/>
            <a:ext cx="2500000" cy="520000"/>
          </a:xfrm>
          <a:prstGeom prst="rect">
            <a:avLst/>
          </a:prstGeom>
          <a:noFill/>
          <a:ln/>
        </p:spPr>
        <p:txBody>
          <a:bodyPr wrap="square" lIns="0" tIns="0" rIns="0" bIns="0" rtlCol="0" anchor="ctr"/>
          <a:lstStyle/>
          <a:p>
            <a:pPr algn="ctr"/>
            <a:r>
              <a:rPr lang="en-US" sz="4000" b="1">
                <a:solidFill>
                  <a:srgbClr val="FFFFFF"/>
                </a:solidFill>
                <a:latin typeface="Calibri"/>
              </a:rPr>
              <a:t>952</a:t>
            </a:r>
          </a:p>
        </p:txBody>
      </p:sp>
      <p:sp>
        <p:nvSpPr>
          <p:cNvPr id="25" name="Card4Lbl"/>
          <p:cNvSpPr/>
          <p:nvPr/>
        </p:nvSpPr>
        <p:spPr>
          <a:xfrm>
            <a:off x="9050000" y="3160000"/>
            <a:ext cx="2500000" cy="240000"/>
          </a:xfrm>
          <a:prstGeom prst="rect">
            <a:avLst/>
          </a:prstGeom>
          <a:noFill/>
          <a:ln/>
        </p:spPr>
        <p:txBody>
          <a:bodyPr wrap="square" lIns="0" tIns="0" rIns="0" bIns="0" rtlCol="0" anchor="ctr"/>
          <a:lstStyle/>
          <a:p>
            <a:pPr algn="ctr"/>
            <a:r>
              <a:rPr lang="en-US" sz="1067" b="1">
                <a:solidFill>
                  <a:srgbClr val="3DAB6E"/>
                </a:solidFill>
                <a:latin typeface="Calibri"/>
              </a:rPr>
              <a:t>Total Devices</a:t>
            </a:r>
          </a:p>
        </p:txBody>
      </p:sp>
      <p:sp>
        <p:nvSpPr>
          <p:cNvPr id="26" name="LeftInfo"/>
          <p:cNvSpPr/>
          <p:nvPr/>
        </p:nvSpPr>
        <p:spPr>
          <a:xfrm>
            <a:off x="365760" y="2800000"/>
            <a:ext cx="5486400" cy="3000000"/>
          </a:xfrm>
          <a:prstGeom prst="rect">
            <a:avLst/>
          </a:prstGeom>
          <a:noFill/>
          <a:ln/>
        </p:spPr>
        <p:txBody>
          <a:bodyPr wrap="square" lIns="0" tIns="0" rIns="0" bIns="0" rtlCol="0" anchor="t"/>
          <a:lstStyle/>
          <a:p>
            <a:pPr defTabSz="1219170"/>
            <a:r>
              <a:rPr lang="en-US" sz="1067" b="1">
                <a:solidFill>
                  <a:srgbClr val="003B5C"/>
                </a:solidFill>
                <a:latin typeface="Calibri"/>
              </a:rPr>
              <a:t>CDR Call Activity (Real Usage Data)</a:t>
            </a:r>
          </a:p>
          <a:p>
            <a:pPr defTabSz="1219170"/>
            <a:r>
              <a:rPr lang="en-US" sz="933">
                <a:solidFill>
                  <a:srgbClr val="444444"/>
                </a:solidFill>
                <a:latin typeface="Calibri"/>
              </a:rPr>
              <a:t>Total calls: 86,827  |  Incoming: 57,278  |  Outgoing: 29,549</a:t>
            </a:r>
          </a:p>
          <a:p>
            <a:pPr defTabSz="1219170"/>
            <a:r>
              <a:rPr lang="en-US" sz="933">
                <a:solidFill>
                  <a:srgbClr val="444444"/>
                </a:solidFill>
                <a:latin typeface="Calibri"/>
              </a:rPr>
              <a:t>HIGH users (&gt;100 calls): 91  |  &gt;250 calls: 67  |  &gt;1000 calls: 17</a:t>
            </a:r>
          </a:p>
          <a:p>
            <a:pPr defTabSz="1219170"/>
            <a:r>
              <a:rPr lang="en-US" sz="933">
                <a:solidFill>
                  <a:srgbClr val="444444"/>
                </a:solidFill>
                <a:latin typeface="Calibri"/>
              </a:rPr>
              <a:t>LOW users (0 calls): 325  |  Under 20 calls: 296</a:t>
            </a:r>
          </a:p>
          <a:p>
            <a:pPr defTabSz="1219170"/>
            <a:r>
              <a:rPr lang="en-US" sz="1067" b="1">
                <a:solidFill>
                  <a:srgbClr val="003B5C"/>
                </a:solidFill>
                <a:latin typeface="Calibri"/>
              </a:rPr>
              <a:t>
Call Forwarding Summary</a:t>
            </a:r>
          </a:p>
          <a:p>
            <a:pPr defTabSz="1219170"/>
            <a:r>
              <a:rPr lang="en-US" sz="933">
                <a:solidFill>
                  <a:srgbClr val="444444"/>
                </a:solidFill>
                <a:latin typeface="Calibri"/>
              </a:rPr>
              <a:t>External forwards: 4  |  Internal forwards: 607 extensions</a:t>
            </a:r>
          </a:p>
          <a:p>
            <a:pPr defTabSz="1219170"/>
            <a:r>
              <a:rPr lang="en-US" sz="933">
                <a:solidFill>
                  <a:srgbClr val="E05000"/>
                </a:solidFill>
                <a:latin typeface="Calibri"/>
              </a:rPr>
              <a:t>⚠ 4 extensions forward to external PSTN — review before migration</a:t>
            </a:r>
          </a:p>
          <a:p>
            <a:pPr defTabSz="1219170"/>
            <a:r>
              <a:rPr lang="en-US" sz="1067" b="1">
                <a:solidFill>
                  <a:srgbClr val="003B5C"/>
                </a:solidFill>
                <a:latin typeface="Calibri"/>
              </a:rPr>
              <a:t>
Data Quality Alerts</a:t>
            </a:r>
          </a:p>
          <a:p>
            <a:pPr defTabSz="1219170"/>
            <a:r>
              <a:rPr lang="en-US" sz="933">
                <a:solidFill>
                  <a:srgbClr val="E05000"/>
                </a:solidFill>
                <a:latin typeface="Calibri"/>
              </a:rPr>
              <a:t>⚠ 13 duplicate extensions detected</a:t>
            </a:r>
          </a:p>
          <a:p>
            <a:pPr defTabSz="1219170"/>
            <a:r>
              <a:rPr lang="en-US" sz="933">
                <a:solidFill>
                  <a:srgbClr val="E05000"/>
                </a:solidFill>
                <a:latin typeface="Calibri"/>
              </a:rPr>
              <a:t>⚠ 16 duplicate names detected</a:t>
            </a:r>
          </a:p>
          <a:p>
            <a:pPr defTabSz="1219170"/>
            <a:r>
              <a:rPr lang="en-US" sz="933">
                <a:solidFill>
                  <a:srgbClr val="E05000"/>
                </a:solidFill>
                <a:latin typeface="Calibri"/>
              </a:rPr>
              <a:t>⚠ 24 devices with no extension number assigned</a:t>
            </a:r>
          </a:p>
          <a:p>
            <a:pPr defTabSz="1219170"/>
            <a:r>
              <a:rPr lang="en-US" sz="933">
                <a:solidFill>
                  <a:srgbClr val="E05000"/>
                </a:solidFill>
                <a:latin typeface="Calibri"/>
              </a:rPr>
              <a:t>⚠ 167+ legacy 7940/7960 phones (EOL — unsupported on Webex)</a:t>
            </a:r>
          </a:p>
        </p:txBody>
      </p:sp>
      <p:sp>
        <p:nvSpPr>
          <p:cNvPr id="27" name="EnergyBox"/>
          <p:cNvSpPr/>
          <p:nvPr/>
        </p:nvSpPr>
        <p:spPr>
          <a:xfrm>
            <a:off x="6400800" y="3570000"/>
            <a:ext cx="5364480" cy="1900000"/>
          </a:xfrm>
          <a:prstGeom prst="rect">
            <a:avLst/>
          </a:prstGeom>
          <a:solidFill>
            <a:srgbClr val="FFFFFF">
              <a:alpha val="70000"/>
            </a:srgbClr>
          </a:solidFill>
          <a:ln w="9525">
            <a:solidFill>
              <a:srgbClr val="C8D8E8"/>
            </a:solidFill>
            <a:prstDash val="solid"/>
          </a:ln>
        </p:spPr>
        <p:txBody>
          <a:bodyPr/>
          <a:lstStyle/>
          <a:p>
            <a:endParaRPr lang="en-US" sz="2400"/>
          </a:p>
        </p:txBody>
      </p:sp>
      <p:sp>
        <p:nvSpPr>
          <p:cNvPr id="28" name="EnergyText"/>
          <p:cNvSpPr/>
          <p:nvPr/>
        </p:nvSpPr>
        <p:spPr>
          <a:xfrm>
            <a:off x="6522720" y="3620000"/>
            <a:ext cx="5145024" cy="1800000"/>
          </a:xfrm>
          <a:prstGeom prst="rect">
            <a:avLst/>
          </a:prstGeom>
          <a:noFill/>
          <a:ln/>
        </p:spPr>
        <p:txBody>
          <a:bodyPr wrap="square" lIns="0" tIns="0" rIns="0" bIns="0" rtlCol="0" anchor="ctr"/>
          <a:lstStyle/>
          <a:p>
            <a:pPr defTabSz="1219170"/>
            <a:r>
              <a:rPr lang="en-US" sz="933" b="1">
                <a:solidFill>
                  <a:srgbClr val="003B5C"/>
                </a:solidFill>
                <a:latin typeface="Calibri"/>
              </a:rPr>
              <a:t>⚡ Energy &amp; Carbon Footprint Insight</a:t>
            </a:r>
          </a:p>
          <a:p>
            <a:pPr defTabSz="1219170"/>
            <a:r>
              <a:rPr lang="en-US" sz="867">
                <a:solidFill>
                  <a:srgbClr val="334466"/>
                </a:solidFill>
                <a:latin typeface="Calibri"/>
              </a:rPr>
              <a:t>Infrastructure consumes 1.22 kWh (10,670 kW annually).</a:t>
            </a:r>
          </a:p>
          <a:p>
            <a:pPr defTabSz="1219170"/>
            <a:r>
              <a:rPr lang="en-US" sz="867">
                <a:solidFill>
                  <a:srgbClr val="334466"/>
                </a:solidFill>
                <a:latin typeface="Calibri"/>
              </a:rPr>
              <a:t>CO2: 5,597 kg/year  |  Energy cost: £4,054/year</a:t>
            </a:r>
          </a:p>
          <a:p>
            <a:pPr defTabSz="1219170"/>
            <a:r>
              <a:rPr lang="en-US" sz="867">
                <a:solidFill>
                  <a:srgbClr val="334466"/>
                </a:solidFill>
                <a:latin typeface="Calibri"/>
              </a:rPr>
              <a:t>Equivalent to felling 10.67 trees or driving 1.63 cars annually.</a:t>
            </a:r>
          </a:p>
          <a:p>
            <a:pPr defTabSz="1219170"/>
            <a:r>
              <a:rPr lang="en-US" sz="867">
                <a:solidFill>
                  <a:srgbClr val="334466"/>
                </a:solidFill>
                <a:latin typeface="Calibri"/>
              </a:rPr>
              <a:t>E3 license cost est: £16,201/mo  |  E5: £25,606/mo (627 active users)</a:t>
            </a:r>
          </a:p>
          <a:p>
            <a:pPr defTabSz="1219170"/>
            <a:r>
              <a:rPr lang="en-US" sz="933" b="1">
                <a:solidFill>
                  <a:srgbClr val="3DAB6E"/>
                </a:solidFill>
                <a:latin typeface="Calibri"/>
              </a:rPr>
              <a:t>🌱 Hosted cloud migration reduces carbon impact significantly.</a:t>
            </a:r>
          </a:p>
        </p:txBody>
      </p:sp>
      <p:sp>
        <p:nvSpPr>
          <p:cNvPr id="29" name="FtrBar"/>
          <p:cNvSpPr/>
          <p:nvPr/>
        </p:nvSpPr>
        <p:spPr>
          <a:xfrm>
            <a:off x="0" y="6498336"/>
            <a:ext cx="12192000" cy="359664"/>
          </a:xfrm>
          <a:prstGeom prst="rect">
            <a:avLst/>
          </a:prstGeom>
          <a:solidFill>
            <a:srgbClr val="003B5C"/>
          </a:solidFill>
          <a:ln w="12700">
            <a:solidFill>
              <a:srgbClr val="003B5C"/>
            </a:solidFill>
            <a:prstDash val="solid"/>
          </a:ln>
        </p:spPr>
        <p:txBody>
          <a:bodyPr/>
          <a:lstStyle/>
          <a:p>
            <a:endParaRPr lang="en-US" sz="2400"/>
          </a:p>
        </p:txBody>
      </p:sp>
      <p:sp>
        <p:nvSpPr>
          <p:cNvPr id="30" name="FtrTxt"/>
          <p:cNvSpPr/>
          <p:nvPr/>
        </p:nvSpPr>
        <p:spPr>
          <a:xfrm>
            <a:off x="365760" y="6498336"/>
            <a:ext cx="11460480" cy="359664"/>
          </a:xfrm>
          <a:prstGeom prst="rect">
            <a:avLst/>
          </a:prstGeom>
          <a:noFill/>
          <a:ln/>
        </p:spPr>
        <p:txBody>
          <a:bodyPr wrap="square" lIns="0" tIns="0" rIns="0" bIns="0" rtlCol="0" anchor="ctr"/>
          <a:lstStyle/>
          <a:p>
            <a:pPr defTabSz="1219170"/>
            <a:r>
              <a:rPr lang="en-US" sz="867">
                <a:solidFill>
                  <a:srgbClr val="A8C8E0"/>
                </a:solidFill>
                <a:latin typeface="Calibri"/>
              </a:rPr>
              <a:t>© Packet Fusion  |  Powered by Bridgepointe Technologies  |  Data Extraction Tool</a:t>
            </a:r>
          </a:p>
        </p:txBody>
      </p:sp>
    </p:spTree>
  </p:cSld>
  <p:clrMapOvr>
    <a:masterClrMapping/>
  </p:clrMapOvr>
</p:sld>
</file>

<file path=ppt/theme/theme1.xml><?xml version="1.0" encoding="utf-8"?>
<a:theme xmlns:a="http://schemas.openxmlformats.org/drawingml/2006/main" name="Custom Photo Slides">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16E47E71-1133-42F0-B42D-468C185D6DA1}"/>
    </a:ext>
  </a:extLst>
</a:theme>
</file>

<file path=ppt/theme/theme10.xml><?xml version="1.0" encoding="utf-8"?>
<a:theme xmlns:a="http://schemas.openxmlformats.org/drawingml/2006/main" name="5_Office Theme">
  <a:themeElements>
    <a:clrScheme name="PFI BPT">
      <a:dk1>
        <a:srgbClr val="003B5C"/>
      </a:dk1>
      <a:lt1>
        <a:srgbClr val="FFFFFF"/>
      </a:lt1>
      <a:dk2>
        <a:srgbClr val="003B5C"/>
      </a:dk2>
      <a:lt2>
        <a:srgbClr val="00B050"/>
      </a:lt2>
      <a:accent1>
        <a:srgbClr val="003B5C"/>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Photo Dark 1">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01307DF9-0BF9-4287-8F19-06C41CB54674}"/>
    </a:ext>
  </a:extLst>
</a:theme>
</file>

<file path=ppt/theme/theme13.xml><?xml version="1.0" encoding="utf-8"?>
<a:theme xmlns:a="http://schemas.openxmlformats.org/drawingml/2006/main" name="6_Office Theme">
  <a:themeElements>
    <a:clrScheme name="PFI">
      <a:dk1>
        <a:srgbClr val="052E47"/>
      </a:dk1>
      <a:lt1>
        <a:srgbClr val="FFFFFF"/>
      </a:lt1>
      <a:dk2>
        <a:srgbClr val="0E3A5F"/>
      </a:dk2>
      <a:lt2>
        <a:srgbClr val="F9A73D"/>
      </a:lt2>
      <a:accent1>
        <a:srgbClr val="0E3A5F"/>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Title Slides">
  <a:themeElements>
    <a:clrScheme name="Bridgepointe Brand 2024">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EDB3E4E5-FF9B-4A7F-A9CE-98EDF819CF0A}"/>
    </a:ext>
  </a:extLst>
</a:theme>
</file>

<file path=ppt/theme/theme3.xml><?xml version="1.0" encoding="utf-8"?>
<a:theme xmlns:a="http://schemas.openxmlformats.org/drawingml/2006/main" name="Photo Dark 1">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01307DF9-0BF9-4287-8F19-06C41CB54674}"/>
    </a:ext>
  </a:extLst>
</a:theme>
</file>

<file path=ppt/theme/theme4.xml><?xml version="1.0" encoding="utf-8"?>
<a:theme xmlns:a="http://schemas.openxmlformats.org/drawingml/2006/main" name="Photo Dark 2">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FE402C47-C2F8-424C-803B-6F027CD17609}"/>
    </a:ext>
  </a:extLst>
</a:theme>
</file>

<file path=ppt/theme/theme5.xml><?xml version="1.0" encoding="utf-8"?>
<a:theme xmlns:a="http://schemas.openxmlformats.org/drawingml/2006/main" name="1_Photo Dark 1">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01307DF9-0BF9-4287-8F19-06C41CB54674}"/>
    </a:ext>
  </a:extLst>
</a:theme>
</file>

<file path=ppt/theme/theme6.xml><?xml version="1.0" encoding="utf-8"?>
<a:theme xmlns:a="http://schemas.openxmlformats.org/drawingml/2006/main" name="1_Dark Content Slide">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C9B62A57-4D77-411B-8660-EBB0E6CBFB8B}"/>
    </a:ext>
  </a:extLst>
</a:theme>
</file>

<file path=ppt/theme/theme7.xml><?xml version="1.0" encoding="utf-8"?>
<a:theme xmlns:a="http://schemas.openxmlformats.org/drawingml/2006/main" name="2_Lite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2D7167EE-8FCD-45DD-BA12-82C91A8F1DE8}"/>
    </a:ext>
  </a:extLst>
</a:theme>
</file>

<file path=ppt/theme/theme8.xml><?xml version="1.0" encoding="utf-8"?>
<a:theme xmlns:a="http://schemas.openxmlformats.org/drawingml/2006/main" name="3_Office Theme">
  <a:themeElements>
    <a:clrScheme name="PFI">
      <a:dk1>
        <a:srgbClr val="003B5C"/>
      </a:dk1>
      <a:lt1>
        <a:srgbClr val="FFFFFF"/>
      </a:lt1>
      <a:dk2>
        <a:srgbClr val="003B5C"/>
      </a:dk2>
      <a:lt2>
        <a:srgbClr val="F9A73D"/>
      </a:lt2>
      <a:accent1>
        <a:srgbClr val="003B5C"/>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Custom 1">
      <a:majorFont>
        <a:latin typeface="Poppins "/>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Office Theme">
  <a:themeElements>
    <a:clrScheme name="PFI">
      <a:dk1>
        <a:srgbClr val="003B5C"/>
      </a:dk1>
      <a:lt1>
        <a:srgbClr val="FFFFFF"/>
      </a:lt1>
      <a:dk2>
        <a:srgbClr val="003B5C"/>
      </a:dk2>
      <a:lt2>
        <a:srgbClr val="F9A73D"/>
      </a:lt2>
      <a:accent1>
        <a:srgbClr val="003B5C"/>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c1b601d7-f44a-4047-addf-1d4f2fe3e4d9" xsi:nil="true"/>
    <lcf76f155ced4ddcb4097134ff3c332f xmlns="91030fb1-04a1-4838-b00e-95f91202428e">
      <Terms xmlns="http://schemas.microsoft.com/office/infopath/2007/PartnerControls"/>
    </lcf76f155ced4ddcb4097134ff3c332f>
    <SharedWithUsers xmlns="c1b601d7-f44a-4047-addf-1d4f2fe3e4d9">
      <UserInfo>
        <DisplayName>Alexander Stanich</DisplayName>
        <AccountId>90</AccountId>
        <AccountType/>
      </UserInfo>
      <UserInfo>
        <DisplayName>Matt Pingatore</DisplayName>
        <AccountId>58</AccountId>
        <AccountType/>
      </UserInfo>
      <UserInfo>
        <DisplayName>Matt Pingatore</DisplayName>
        <AccountId>227</AccountId>
        <AccountType/>
      </UserInfo>
    </SharedWithUsers>
    <Passcode xmlns="91030fb1-04a1-4838-b00e-95f91202428e" xsi:nil="true"/>
    <UsedFor xmlns="91030fb1-04a1-4838-b00e-95f9120242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07A6476911474CBE28598A8AE2063A" ma:contentTypeVersion="18" ma:contentTypeDescription="Create a new document." ma:contentTypeScope="" ma:versionID="0c0868731487380d956efef51a28391e">
  <xsd:schema xmlns:xsd="http://www.w3.org/2001/XMLSchema" xmlns:xs="http://www.w3.org/2001/XMLSchema" xmlns:p="http://schemas.microsoft.com/office/2006/metadata/properties" xmlns:ns1="http://schemas.microsoft.com/sharepoint/v3" xmlns:ns2="91030fb1-04a1-4838-b00e-95f91202428e" xmlns:ns3="c1b601d7-f44a-4047-addf-1d4f2fe3e4d9" targetNamespace="http://schemas.microsoft.com/office/2006/metadata/properties" ma:root="true" ma:fieldsID="b7ae816d1c2ec767187318959ce1b113" ns1:_="" ns2:_="" ns3:_="">
    <xsd:import namespace="http://schemas.microsoft.com/sharepoint/v3"/>
    <xsd:import namespace="91030fb1-04a1-4838-b00e-95f91202428e"/>
    <xsd:import namespace="c1b601d7-f44a-4047-addf-1d4f2fe3e4d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Passcode" minOccurs="0"/>
                <xsd:element ref="ns1:_ip_UnifiedCompliancePolicyProperties" minOccurs="0"/>
                <xsd:element ref="ns1:_ip_UnifiedCompliancePolicyUIAction" minOccurs="0"/>
                <xsd:element ref="ns3:SharedWithUsers" minOccurs="0"/>
                <xsd:element ref="ns3:SharedWithDetails" minOccurs="0"/>
                <xsd:element ref="ns2:MediaServiceObjectDetectorVersions" minOccurs="0"/>
                <xsd:element ref="ns2:MediaServiceSearchProperties" minOccurs="0"/>
                <xsd:element ref="ns2:UsedF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030fb1-04a1-4838-b00e-95f912024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ffa040f-0199-4173-aced-ff303880791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Passcode" ma:index="18" nillable="true" ma:displayName="Passcode" ma:format="Dropdown" ma:internalName="Passcode">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UsedFor" ma:index="25" nillable="true" ma:displayName="Used For" ma:format="Dropdown" ma:internalName="UsedF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b601d7-f44a-4047-addf-1d4f2fe3e4d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692800f-0493-4fe6-a457-567927f02d08}" ma:internalName="TaxCatchAll" ma:showField="CatchAllData" ma:web="c1b601d7-f44a-4047-addf-1d4f2fe3e4d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2.xml><?xml version="1.0" encoding="utf-8"?>
<ds:datastoreItem xmlns:ds="http://schemas.openxmlformats.org/officeDocument/2006/customXml" ds:itemID="{71EA95FB-CA08-49B7-ACB3-F9D3CF51D93A}">
  <ds:schemaRefs>
    <ds:schemaRef ds:uri="91030fb1-04a1-4838-b00e-95f91202428e"/>
    <ds:schemaRef ds:uri="c1b601d7-f44a-4047-addf-1d4f2fe3e4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F58CDAA-0389-4DCD-99C6-F81FA6BA383F}">
  <ds:schemaRefs>
    <ds:schemaRef ds:uri="91030fb1-04a1-4838-b00e-95f91202428e"/>
    <ds:schemaRef ds:uri="c1b601d7-f44a-4047-addf-1d4f2fe3e4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Blank</Template>
  <TotalTime>140</TotalTime>
  <Words>4309</Words>
  <Application>Microsoft Office PowerPoint</Application>
  <PresentationFormat>Widescreen</PresentationFormat>
  <Paragraphs>1158</Paragraphs>
  <Slides>19</Slides>
  <Notes>11</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19</vt:i4>
      </vt:variant>
    </vt:vector>
  </HeadingPairs>
  <TitlesOfParts>
    <vt:vector size="41" baseType="lpstr">
      <vt:lpstr>Aptos</vt:lpstr>
      <vt:lpstr>Arial</vt:lpstr>
      <vt:lpstr>Arial Unicode MS</vt:lpstr>
      <vt:lpstr>Avenir Next LT Pro</vt:lpstr>
      <vt:lpstr>AvenirNext LT Pro Bold</vt:lpstr>
      <vt:lpstr>Bodoni MT</vt:lpstr>
      <vt:lpstr>Calibri</vt:lpstr>
      <vt:lpstr>Futura PT Book</vt:lpstr>
      <vt:lpstr>Open Sans</vt:lpstr>
      <vt:lpstr>Custom Photo Slides</vt:lpstr>
      <vt:lpstr>White Title Slides</vt:lpstr>
      <vt:lpstr>Photo Dark 1</vt:lpstr>
      <vt:lpstr>Photo Dark 2</vt:lpstr>
      <vt:lpstr>1_Photo Dark 1</vt:lpstr>
      <vt:lpstr>1_Dark Content Slide</vt:lpstr>
      <vt:lpstr>2_Lite Content Slide</vt:lpstr>
      <vt:lpstr>3_Office Theme</vt:lpstr>
      <vt:lpstr>4_Office Theme</vt:lpstr>
      <vt:lpstr>5_Office Theme</vt:lpstr>
      <vt:lpstr>2_Office Theme</vt:lpstr>
      <vt:lpstr>2_Photo Dark 1</vt:lpstr>
      <vt:lpstr>6_Office Theme</vt:lpstr>
      <vt:lpstr>Packet Fusion  CloudConnect</vt:lpstr>
      <vt:lpstr>PowerPoint Presentation</vt:lpstr>
      <vt:lpstr>PowerPoint Presentation</vt:lpstr>
      <vt:lpstr>PowerPoint Presentation</vt:lpstr>
      <vt:lpstr>Cisco Solution Audit &amp; Migration Assessment Packet Fusions (MAT) Migration Assessment Tool</vt:lpstr>
      <vt:lpstr>PowerPoint Presentation</vt:lpstr>
      <vt:lpstr>PowerPoint Presentation</vt:lpstr>
      <vt:lpstr>Sample Migration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Ginger Clay</dc:creator>
  <cp:lastModifiedBy>Kevin Sabonis</cp:lastModifiedBy>
  <cp:revision>17</cp:revision>
  <dcterms:created xsi:type="dcterms:W3CDTF">2023-12-22T17:48:48Z</dcterms:created>
  <dcterms:modified xsi:type="dcterms:W3CDTF">2026-05-19T19:13:45Z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0x0101004F07A6476911474CBE28598A8AE2063A</vt:lpwstr>
  </property>
  <property fmtid="{D5CDD505-2E9C-101B-9397-08002B2CF9AE}" pid="3" name="MediaServiceImageTags">
    <vt:lpwstr/>
  </property>
</Properties>
</file>